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charts/chart31.xml" ContentType="application/vnd.openxmlformats-officedocument.drawingml.chart+xml"/>
  <Override PartName="/ppt/charts/chart32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56" r:id="rId2"/>
    <p:sldId id="269" r:id="rId3"/>
    <p:sldId id="321" r:id="rId4"/>
    <p:sldId id="273" r:id="rId5"/>
    <p:sldId id="277" r:id="rId6"/>
    <p:sldId id="345" r:id="rId7"/>
    <p:sldId id="344" r:id="rId8"/>
    <p:sldId id="323" r:id="rId9"/>
    <p:sldId id="343" r:id="rId10"/>
    <p:sldId id="322" r:id="rId11"/>
    <p:sldId id="325" r:id="rId12"/>
    <p:sldId id="329" r:id="rId13"/>
    <p:sldId id="328" r:id="rId14"/>
    <p:sldId id="279" r:id="rId15"/>
    <p:sldId id="280" r:id="rId16"/>
    <p:sldId id="281" r:id="rId17"/>
    <p:sldId id="333" r:id="rId18"/>
    <p:sldId id="282" r:id="rId19"/>
    <p:sldId id="283" r:id="rId20"/>
    <p:sldId id="347" r:id="rId21"/>
    <p:sldId id="341" r:id="rId22"/>
    <p:sldId id="339" r:id="rId23"/>
    <p:sldId id="340" r:id="rId24"/>
    <p:sldId id="342" r:id="rId25"/>
    <p:sldId id="338" r:id="rId26"/>
    <p:sldId id="286" r:id="rId27"/>
    <p:sldId id="309" r:id="rId28"/>
    <p:sldId id="288" r:id="rId29"/>
    <p:sldId id="346" r:id="rId30"/>
    <p:sldId id="287" r:id="rId31"/>
    <p:sldId id="311" r:id="rId32"/>
    <p:sldId id="312" r:id="rId33"/>
    <p:sldId id="315" r:id="rId34"/>
    <p:sldId id="317" r:id="rId35"/>
    <p:sldId id="319" r:id="rId36"/>
    <p:sldId id="318" r:id="rId37"/>
    <p:sldId id="289" r:id="rId38"/>
    <p:sldId id="290" r:id="rId39"/>
    <p:sldId id="316" r:id="rId40"/>
    <p:sldId id="265" r:id="rId41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5F5F"/>
    <a:srgbClr val="B2B2B2"/>
    <a:srgbClr val="808080"/>
    <a:srgbClr val="D51D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28" autoAdjust="0"/>
    <p:restoredTop sz="98029" autoAdjust="0"/>
  </p:normalViewPr>
  <p:slideViewPr>
    <p:cSldViewPr>
      <p:cViewPr>
        <p:scale>
          <a:sx n="124" d="100"/>
          <a:sy n="124" d="100"/>
        </p:scale>
        <p:origin x="-1260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0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1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4939018075204421E-2"/>
          <c:y val="0.27605547059352675"/>
          <c:w val="0.95944847935916888"/>
          <c:h val="0.72009204444013863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Muškarci</c:v>
                </c:pt>
              </c:strCache>
            </c:strRef>
          </c:tx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numFmt formatCode="#,##0.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GB" sz="1600"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Sheet1!$B$2</c:f>
              <c:numCache>
                <c:formatCode>General</c:formatCode>
                <c:ptCount val="1"/>
                <c:pt idx="0">
                  <c:v>60.5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47B-4F4C-8DE9-DF663927ACE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Žene</c:v>
                </c:pt>
              </c:strCache>
            </c:strRef>
          </c:tx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numFmt formatCode="#,##0.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GB" sz="1600"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Sheet1!$C$2</c:f>
              <c:numCache>
                <c:formatCode>General</c:formatCode>
                <c:ptCount val="1"/>
                <c:pt idx="0">
                  <c:v>39.5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47B-4F4C-8DE9-DF663927AC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32975872"/>
        <c:axId val="32994048"/>
      </c:barChart>
      <c:catAx>
        <c:axId val="32975872"/>
        <c:scaling>
          <c:orientation val="minMax"/>
        </c:scaling>
        <c:delete val="1"/>
        <c:axPos val="l"/>
        <c:majorTickMark val="out"/>
        <c:minorTickMark val="none"/>
        <c:tickLblPos val="none"/>
        <c:crossAx val="32994048"/>
        <c:crosses val="autoZero"/>
        <c:auto val="1"/>
        <c:lblAlgn val="ctr"/>
        <c:lblOffset val="100"/>
        <c:noMultiLvlLbl val="0"/>
      </c:catAx>
      <c:valAx>
        <c:axId val="32994048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one"/>
        <c:crossAx val="32975872"/>
        <c:crosses val="autoZero"/>
        <c:crossBetween val="between"/>
      </c:valAx>
      <c:spPr>
        <a:noFill/>
        <a:ln w="25358">
          <a:noFill/>
        </a:ln>
      </c:spPr>
    </c:plotArea>
    <c:legend>
      <c:legendPos val="r"/>
      <c:layout>
        <c:manualLayout>
          <c:xMode val="edge"/>
          <c:yMode val="edge"/>
          <c:x val="3.2689763779527682E-2"/>
          <c:y val="0"/>
          <c:w val="0.91056938612790539"/>
          <c:h val="0.27606010552061688"/>
        </c:manualLayout>
      </c:layout>
      <c:overlay val="0"/>
      <c:txPr>
        <a:bodyPr/>
        <a:lstStyle/>
        <a:p>
          <a:pPr>
            <a:defRPr lang="en-GB" sz="1200"/>
          </a:pPr>
          <a:endParaRPr lang="sr-Latn-RS"/>
        </a:p>
      </c:txPr>
    </c:legend>
    <c:plotVisOnly val="1"/>
    <c:dispBlanksAs val="gap"/>
    <c:showDLblsOverMax val="0"/>
  </c:chart>
  <c:txPr>
    <a:bodyPr/>
    <a:lstStyle/>
    <a:p>
      <a:pPr>
        <a:defRPr sz="1797"/>
      </a:pPr>
      <a:endParaRPr lang="sr-Latn-R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576418679903977"/>
          <c:y val="6.7746155693763771E-2"/>
          <c:w val="0.71374084018675865"/>
          <c:h val="0.90250699700359605"/>
        </c:manualLayout>
      </c:layout>
      <c:barChart>
        <c:barDir val="bar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numFmt formatCode="#,##0.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GB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Sheet1!$A$2:$A$16</c:f>
              <c:strCache>
                <c:ptCount val="15"/>
                <c:pt idx="0">
                  <c:v>Beograd</c:v>
                </c:pt>
                <c:pt idx="1">
                  <c:v>Novi Sad</c:v>
                </c:pt>
                <c:pt idx="2">
                  <c:v>Niš</c:v>
                </c:pt>
                <c:pt idx="3">
                  <c:v>Zlatibor</c:v>
                </c:pt>
                <c:pt idx="4">
                  <c:v>Kopaonik</c:v>
                </c:pt>
                <c:pt idx="5">
                  <c:v>Subotica</c:v>
                </c:pt>
                <c:pt idx="6">
                  <c:v>Vrnjačka Banja</c:v>
                </c:pt>
                <c:pt idx="7">
                  <c:v>Kragujevac</c:v>
                </c:pt>
                <c:pt idx="8">
                  <c:v>Čačak</c:v>
                </c:pt>
                <c:pt idx="9">
                  <c:v>Guča</c:v>
                </c:pt>
                <c:pt idx="10">
                  <c:v>Užice</c:v>
                </c:pt>
                <c:pt idx="11">
                  <c:v>Leskovac</c:v>
                </c:pt>
                <c:pt idx="12">
                  <c:v>Vranje</c:v>
                </c:pt>
                <c:pt idx="13">
                  <c:v>Kraljevo</c:v>
                </c:pt>
                <c:pt idx="14">
                  <c:v>Mokra gora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67.900000000000006</c:v>
                </c:pt>
                <c:pt idx="1">
                  <c:v>38.6</c:v>
                </c:pt>
                <c:pt idx="2">
                  <c:v>15.5</c:v>
                </c:pt>
                <c:pt idx="3">
                  <c:v>13.6</c:v>
                </c:pt>
                <c:pt idx="4">
                  <c:v>7.7</c:v>
                </c:pt>
                <c:pt idx="5">
                  <c:v>5.8</c:v>
                </c:pt>
                <c:pt idx="6">
                  <c:v>5.3</c:v>
                </c:pt>
                <c:pt idx="7">
                  <c:v>4.4000000000000004</c:v>
                </c:pt>
                <c:pt idx="8">
                  <c:v>4.2</c:v>
                </c:pt>
                <c:pt idx="9">
                  <c:v>3.3</c:v>
                </c:pt>
                <c:pt idx="10">
                  <c:v>3.2</c:v>
                </c:pt>
                <c:pt idx="11">
                  <c:v>3.2</c:v>
                </c:pt>
                <c:pt idx="12">
                  <c:v>3</c:v>
                </c:pt>
                <c:pt idx="13">
                  <c:v>2.8</c:v>
                </c:pt>
                <c:pt idx="14">
                  <c:v>2.7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0C1-495E-A6FA-C2BC136978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102803712"/>
        <c:axId val="102942592"/>
      </c:barChart>
      <c:catAx>
        <c:axId val="102803712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n-GB" sz="1400"/>
            </a:pPr>
            <a:endParaRPr lang="sr-Latn-RS"/>
          </a:p>
        </c:txPr>
        <c:crossAx val="102942592"/>
        <c:crosses val="autoZero"/>
        <c:auto val="1"/>
        <c:lblAlgn val="ctr"/>
        <c:lblOffset val="100"/>
        <c:noMultiLvlLbl val="0"/>
      </c:catAx>
      <c:valAx>
        <c:axId val="102942592"/>
        <c:scaling>
          <c:orientation val="minMax"/>
        </c:scaling>
        <c:delete val="0"/>
        <c:axPos val="t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n-GB" sz="1000">
                <a:solidFill>
                  <a:schemeClr val="bg1">
                    <a:lumMod val="85000"/>
                  </a:schemeClr>
                </a:solidFill>
              </a:defRPr>
            </a:pPr>
            <a:endParaRPr lang="sr-Latn-RS"/>
          </a:p>
        </c:txPr>
        <c:crossAx val="102803712"/>
        <c:crosses val="autoZero"/>
        <c:crossBetween val="between"/>
      </c:valAx>
      <c:spPr>
        <a:noFill/>
        <a:ln w="25397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576418679903977"/>
          <c:y val="6.7746155693763771E-2"/>
          <c:w val="0.71374084018675865"/>
          <c:h val="0.90250699700359605"/>
        </c:manualLayout>
      </c:layout>
      <c:barChart>
        <c:barDir val="bar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numFmt formatCode="#,##0.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GB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Beograd</c:v>
                </c:pt>
                <c:pt idx="1">
                  <c:v>Novi Sad</c:v>
                </c:pt>
                <c:pt idx="2">
                  <c:v>Zlatibor</c:v>
                </c:pt>
                <c:pt idx="3">
                  <c:v>Niš</c:v>
                </c:pt>
                <c:pt idx="4">
                  <c:v>Subotica</c:v>
                </c:pt>
                <c:pt idx="5">
                  <c:v>Vrnjačka Banja</c:v>
                </c:pt>
                <c:pt idx="6">
                  <c:v>Kopaonik</c:v>
                </c:pt>
                <c:pt idx="7">
                  <c:v>Banja Koviljača</c:v>
                </c:pt>
                <c:pt idx="8">
                  <c:v>Kragujevac</c:v>
                </c:pt>
                <c:pt idx="9">
                  <c:v>Leskovac</c:v>
                </c:pt>
                <c:pt idx="10">
                  <c:v>Ostalo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52.8</c:v>
                </c:pt>
                <c:pt idx="1">
                  <c:v>6.7</c:v>
                </c:pt>
                <c:pt idx="2">
                  <c:v>5.7</c:v>
                </c:pt>
                <c:pt idx="3">
                  <c:v>3.8</c:v>
                </c:pt>
                <c:pt idx="4">
                  <c:v>3</c:v>
                </c:pt>
                <c:pt idx="5">
                  <c:v>2.9</c:v>
                </c:pt>
                <c:pt idx="6">
                  <c:v>2.4</c:v>
                </c:pt>
                <c:pt idx="7">
                  <c:v>2.2999999999999998</c:v>
                </c:pt>
                <c:pt idx="8">
                  <c:v>2.2000000000000002</c:v>
                </c:pt>
                <c:pt idx="9">
                  <c:v>1.6</c:v>
                </c:pt>
                <c:pt idx="10">
                  <c:v>16.600000000000001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0C1-495E-A6FA-C2BC136978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102678912"/>
        <c:axId val="102680448"/>
      </c:barChart>
      <c:catAx>
        <c:axId val="102678912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n-GB" sz="1400"/>
            </a:pPr>
            <a:endParaRPr lang="sr-Latn-RS"/>
          </a:p>
        </c:txPr>
        <c:crossAx val="102680448"/>
        <c:crosses val="autoZero"/>
        <c:auto val="1"/>
        <c:lblAlgn val="ctr"/>
        <c:lblOffset val="100"/>
        <c:noMultiLvlLbl val="0"/>
      </c:catAx>
      <c:valAx>
        <c:axId val="102680448"/>
        <c:scaling>
          <c:orientation val="minMax"/>
        </c:scaling>
        <c:delete val="0"/>
        <c:axPos val="t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n-GB" sz="1000">
                <a:solidFill>
                  <a:schemeClr val="bg1">
                    <a:lumMod val="85000"/>
                  </a:schemeClr>
                </a:solidFill>
              </a:defRPr>
            </a:pPr>
            <a:endParaRPr lang="sr-Latn-RS"/>
          </a:p>
        </c:txPr>
        <c:crossAx val="102678912"/>
        <c:crosses val="autoZero"/>
        <c:crossBetween val="between"/>
      </c:valAx>
      <c:spPr>
        <a:noFill/>
        <a:ln w="25397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7041229221347415E-2"/>
          <c:y val="2.9224934294261557E-2"/>
          <c:w val="0.90508420822397195"/>
          <c:h val="0.96373346002866944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Q1</c:v>
                </c:pt>
              </c:strCache>
            </c:strRef>
          </c:tx>
          <c:dPt>
            <c:idx val="0"/>
            <c:bubble3D val="0"/>
            <c:spPr>
              <a:gradFill>
                <a:gsLst>
                  <a:gs pos="0">
                    <a:srgbClr val="39892F"/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6200000" scaled="1"/>
              </a:gra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8AD8-476C-9C74-A6C03DD43948}"/>
              </c:ext>
            </c:extLst>
          </c:dPt>
          <c:dPt>
            <c:idx val="1"/>
            <c:bubble3D val="0"/>
            <c:spPr>
              <a:gradFill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60000"/>
                      <a:lumOff val="40000"/>
                    </a:schemeClr>
                  </a:gs>
                </a:gsLst>
                <a:lin ang="16200000" scaled="0"/>
              </a:gradFill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AD8-476C-9C74-A6C03DD43948}"/>
              </c:ext>
            </c:extLst>
          </c:dPt>
          <c:dPt>
            <c:idx val="2"/>
            <c:bubble3D val="0"/>
            <c:spPr>
              <a:gradFill>
                <a:gsLst>
                  <a:gs pos="0">
                    <a:schemeClr val="accent2">
                      <a:lumMod val="60000"/>
                      <a:lumOff val="40000"/>
                    </a:schemeClr>
                  </a:gs>
                  <a:gs pos="5000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2">
                      <a:lumMod val="20000"/>
                      <a:lumOff val="80000"/>
                    </a:schemeClr>
                  </a:gs>
                </a:gsLst>
                <a:lin ang="16200000" scaled="0"/>
              </a:gra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8AD8-476C-9C74-A6C03DD43948}"/>
              </c:ext>
            </c:extLst>
          </c:dPt>
          <c:dLbls>
            <c:dLbl>
              <c:idx val="0"/>
              <c:layout>
                <c:manualLayout>
                  <c:x val="-2.917932944471336E-2"/>
                  <c:y val="-0.22246295772225591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AD8-476C-9C74-A6C03DD43948}"/>
                </c:ext>
              </c:extLst>
            </c:dLbl>
            <c:dLbl>
              <c:idx val="1"/>
              <c:layout>
                <c:manualLayout>
                  <c:x val="-1.6212015016505597E-3"/>
                  <c:y val="1.4445646605341296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AD8-476C-9C74-A6C03DD43948}"/>
                </c:ext>
              </c:extLst>
            </c:dLbl>
            <c:dLbl>
              <c:idx val="2"/>
              <c:layout>
                <c:manualLayout>
                  <c:x val="-1.6176274805461592E-3"/>
                  <c:y val="-5.8785819516318834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AD8-476C-9C74-A6C03DD43948}"/>
                </c:ext>
              </c:extLst>
            </c:dLbl>
            <c:dLbl>
              <c:idx val="3"/>
              <c:layout>
                <c:manualLayout>
                  <c:x val="9.7273366535138468E-3"/>
                  <c:y val="2.8904942640545972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AD8-476C-9C74-A6C03DD43948}"/>
                </c:ext>
              </c:extLst>
            </c:dLbl>
            <c:dLbl>
              <c:idx val="4"/>
              <c:layout>
                <c:manualLayout>
                  <c:x val="8.1050629455320461E-2"/>
                  <c:y val="0.1521415500474549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AD8-476C-9C74-A6C03DD43948}"/>
                </c:ext>
              </c:extLst>
            </c:dLbl>
            <c:numFmt formatCode="#,##0.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GB" sz="1600" b="1"/>
                </a:pPr>
                <a:endParaRPr lang="sr-Latn-R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Beograd</c:v>
                </c:pt>
                <c:pt idx="1">
                  <c:v>Zapadna Srbija i Šumadija</c:v>
                </c:pt>
                <c:pt idx="2">
                  <c:v>Vojvodina</c:v>
                </c:pt>
                <c:pt idx="3">
                  <c:v>Istočna i Južna Srbija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52.9</c:v>
                </c:pt>
                <c:pt idx="1">
                  <c:v>24.4</c:v>
                </c:pt>
                <c:pt idx="2">
                  <c:v>13.6</c:v>
                </c:pt>
                <c:pt idx="3">
                  <c:v>9.1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8AD8-476C-9C74-A6C03DD439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30"/>
        <c:holeSize val="50"/>
      </c:doughnutChart>
      <c:spPr>
        <a:noFill/>
        <a:ln w="25390">
          <a:noFill/>
        </a:ln>
      </c:spPr>
    </c:plotArea>
    <c:plotVisOnly val="1"/>
    <c:dispBlanksAs val="zero"/>
    <c:showDLblsOverMax val="0"/>
  </c:chart>
  <c:txPr>
    <a:bodyPr/>
    <a:lstStyle/>
    <a:p>
      <a:pPr>
        <a:defRPr sz="1799"/>
      </a:pPr>
      <a:endParaRPr lang="sr-Latn-R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4939018075204416E-2"/>
          <c:y val="0.27605547059352675"/>
          <c:w val="0.95944847935916877"/>
          <c:h val="0.72009204444013863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Grad</c:v>
                </c:pt>
              </c:strCache>
            </c:strRef>
          </c:tx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dLbl>
              <c:idx val="0"/>
              <c:numFmt formatCode="#,##0.0&quot;%&quot;" sourceLinked="0"/>
              <c:spPr/>
              <c:txPr>
                <a:bodyPr/>
                <a:lstStyle/>
                <a:p>
                  <a:pPr>
                    <a:defRPr lang="en-GB" sz="1600" b="1"/>
                  </a:pPr>
                  <a:endParaRPr lang="sr-Latn-R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GB" sz="1600"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Sheet1!$B$2</c:f>
              <c:numCache>
                <c:formatCode>General</c:formatCode>
                <c:ptCount val="1"/>
                <c:pt idx="0">
                  <c:v>81.2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734-45F2-81B1-EC594991D78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Planina</c:v>
                </c:pt>
              </c:strCache>
            </c:strRef>
          </c:tx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numFmt formatCode="#,##0.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GB" sz="1600"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Sheet1!$C$2</c:f>
              <c:numCache>
                <c:formatCode>General</c:formatCode>
                <c:ptCount val="1"/>
                <c:pt idx="0">
                  <c:v>8.9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734-45F2-81B1-EC594991D78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Banja</c:v>
                </c:pt>
              </c:strCache>
            </c:strRef>
          </c:tx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numFmt formatCode="#,##0.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GB" sz="1600"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Sheet1!$D$2</c:f>
              <c:numCache>
                <c:formatCode>General</c:formatCode>
                <c:ptCount val="1"/>
                <c:pt idx="0">
                  <c:v>7.6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6734-45F2-81B1-EC594991D78E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Ostalo</c:v>
                </c:pt>
              </c:strCache>
            </c:strRef>
          </c:tx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dLbl>
              <c:idx val="0"/>
              <c:layout>
                <c:manualLayout>
                  <c:x val="6.9565217391304498E-3"/>
                  <c:y val="-0.1843687374749502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734-45F2-81B1-EC594991D78E}"/>
                </c:ext>
              </c:extLst>
            </c:dLbl>
            <c:numFmt formatCode="#,##0.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en-GB" sz="1600" b="1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Sheet1!$E$2</c:f>
              <c:numCache>
                <c:formatCode>General</c:formatCode>
                <c:ptCount val="1"/>
                <c:pt idx="0">
                  <c:v>2.2999999999999998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6734-45F2-81B1-EC594991D7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102926592"/>
        <c:axId val="102973440"/>
      </c:barChart>
      <c:catAx>
        <c:axId val="102926592"/>
        <c:scaling>
          <c:orientation val="minMax"/>
        </c:scaling>
        <c:delete val="1"/>
        <c:axPos val="l"/>
        <c:majorTickMark val="out"/>
        <c:minorTickMark val="none"/>
        <c:tickLblPos val="none"/>
        <c:crossAx val="102973440"/>
        <c:crosses val="autoZero"/>
        <c:auto val="1"/>
        <c:lblAlgn val="ctr"/>
        <c:lblOffset val="100"/>
        <c:noMultiLvlLbl val="0"/>
      </c:catAx>
      <c:valAx>
        <c:axId val="102973440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one"/>
        <c:crossAx val="102926592"/>
        <c:crosses val="autoZero"/>
        <c:crossBetween val="between"/>
      </c:valAx>
      <c:spPr>
        <a:noFill/>
        <a:ln w="25410">
          <a:noFill/>
        </a:ln>
      </c:spPr>
    </c:plotArea>
    <c:legend>
      <c:legendPos val="r"/>
      <c:layout>
        <c:manualLayout>
          <c:xMode val="edge"/>
          <c:yMode val="edge"/>
          <c:x val="3.4428851543491873E-2"/>
          <c:y val="1.4329137001587383E-2"/>
          <c:w val="0.93634523846188411"/>
          <c:h val="0.37148631870118048"/>
        </c:manualLayout>
      </c:layout>
      <c:overlay val="0"/>
      <c:txPr>
        <a:bodyPr/>
        <a:lstStyle/>
        <a:p>
          <a:pPr>
            <a:defRPr lang="en-GB" sz="1200"/>
          </a:pPr>
          <a:endParaRPr lang="sr-Latn-RS"/>
        </a:p>
      </c:txPr>
    </c:legend>
    <c:plotVisOnly val="1"/>
    <c:dispBlanksAs val="gap"/>
    <c:showDLblsOverMax val="0"/>
  </c:chart>
  <c:txPr>
    <a:bodyPr/>
    <a:lstStyle/>
    <a:p>
      <a:pPr>
        <a:defRPr sz="1801"/>
      </a:pPr>
      <a:endParaRPr lang="sr-Latn-R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4939018075204416E-2"/>
          <c:y val="0.27605547059352675"/>
          <c:w val="0.95944847935916877"/>
          <c:h val="0.72009204444013863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1-3 dana</c:v>
                </c:pt>
              </c:strCache>
            </c:strRef>
          </c:tx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numFmt formatCode="#,##0.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GB" sz="1600"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Sheet1!$B$2</c:f>
              <c:numCache>
                <c:formatCode>General</c:formatCode>
                <c:ptCount val="1"/>
                <c:pt idx="0">
                  <c:v>34.9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1AF-4E8A-A95D-3B59B6E1351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4-6 dana</c:v>
                </c:pt>
              </c:strCache>
            </c:strRef>
          </c:tx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numFmt formatCode="#,##0.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GB" sz="1600"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Sheet1!$C$2</c:f>
              <c:numCache>
                <c:formatCode>General</c:formatCode>
                <c:ptCount val="1"/>
                <c:pt idx="0">
                  <c:v>35.1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1AF-4E8A-A95D-3B59B6E1351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7-10 dana</c:v>
                </c:pt>
              </c:strCache>
            </c:strRef>
          </c:tx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numFmt formatCode="#,##0.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GB" sz="1600"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Sheet1!$D$2</c:f>
              <c:numCache>
                <c:formatCode>General</c:formatCode>
                <c:ptCount val="1"/>
                <c:pt idx="0">
                  <c:v>20.3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1AF-4E8A-A95D-3B59B6E13516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11-15 dana</c:v>
                </c:pt>
              </c:strCache>
            </c:strRef>
          </c:tx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dLbl>
              <c:idx val="0"/>
              <c:layout/>
              <c:numFmt formatCode="#,##0.0&quot;%&quot;" sourceLinked="0"/>
              <c:spPr/>
              <c:txPr>
                <a:bodyPr/>
                <a:lstStyle/>
                <a:p>
                  <a:pPr>
                    <a:defRPr lang="en-GB" sz="1600" b="1"/>
                  </a:pPr>
                  <a:endParaRPr lang="sr-Latn-R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1AF-4E8A-A95D-3B59B6E13516}"/>
                </c:ext>
              </c:extLst>
            </c:dLbl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Sheet1!$E$2</c:f>
              <c:numCache>
                <c:formatCode>General</c:formatCode>
                <c:ptCount val="1"/>
                <c:pt idx="0">
                  <c:v>3.8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01AF-4E8A-A95D-3B59B6E13516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Preko 15 dana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43478260869552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8E1-47EA-ABD5-280198F6690C}"/>
                </c:ext>
              </c:extLst>
            </c:dLbl>
            <c:numFmt formatCode="#,##0.0&quot;%&quot;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Sheet1!$F$2</c:f>
              <c:numCache>
                <c:formatCode>General</c:formatCode>
                <c:ptCount val="1"/>
                <c:pt idx="0">
                  <c:v>5.9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8E1-47EA-ABD5-280198F669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103205120"/>
        <c:axId val="103024128"/>
      </c:barChart>
      <c:catAx>
        <c:axId val="103205120"/>
        <c:scaling>
          <c:orientation val="minMax"/>
        </c:scaling>
        <c:delete val="1"/>
        <c:axPos val="l"/>
        <c:majorTickMark val="out"/>
        <c:minorTickMark val="none"/>
        <c:tickLblPos val="none"/>
        <c:crossAx val="103024128"/>
        <c:crosses val="autoZero"/>
        <c:auto val="1"/>
        <c:lblAlgn val="ctr"/>
        <c:lblOffset val="100"/>
        <c:noMultiLvlLbl val="0"/>
      </c:catAx>
      <c:valAx>
        <c:axId val="103024128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one"/>
        <c:crossAx val="103205120"/>
        <c:crosses val="autoZero"/>
        <c:crossBetween val="between"/>
      </c:valAx>
      <c:spPr>
        <a:noFill/>
        <a:ln w="25358">
          <a:noFill/>
        </a:ln>
      </c:spPr>
    </c:plotArea>
    <c:legend>
      <c:legendPos val="r"/>
      <c:layout>
        <c:manualLayout>
          <c:xMode val="edge"/>
          <c:yMode val="edge"/>
          <c:x val="0"/>
          <c:y val="9.4489451343632166E-2"/>
          <c:w val="0.9655711057856895"/>
          <c:h val="0.23661496220788036"/>
        </c:manualLayout>
      </c:layout>
      <c:overlay val="0"/>
      <c:txPr>
        <a:bodyPr/>
        <a:lstStyle/>
        <a:p>
          <a:pPr>
            <a:defRPr lang="en-GB" sz="1200"/>
          </a:pPr>
          <a:endParaRPr lang="sr-Latn-RS"/>
        </a:p>
      </c:txPr>
    </c:legend>
    <c:plotVisOnly val="1"/>
    <c:dispBlanksAs val="gap"/>
    <c:showDLblsOverMax val="0"/>
  </c:chart>
  <c:txPr>
    <a:bodyPr/>
    <a:lstStyle/>
    <a:p>
      <a:pPr>
        <a:defRPr sz="1797"/>
      </a:pPr>
      <a:endParaRPr lang="sr-Latn-R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7041229221347415E-2"/>
          <c:y val="2.9224934294261557E-2"/>
          <c:w val="0.90508420822397195"/>
          <c:h val="0.96373346002866944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Q1</c:v>
                </c:pt>
              </c:strCache>
            </c:strRef>
          </c:tx>
          <c:dPt>
            <c:idx val="0"/>
            <c:bubble3D val="0"/>
            <c:spPr>
              <a:gradFill>
                <a:gsLst>
                  <a:gs pos="0">
                    <a:srgbClr val="39892F"/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6200000" scaled="1"/>
              </a:gra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A10E-4713-91E5-5204311A41FB}"/>
              </c:ext>
            </c:extLst>
          </c:dPt>
          <c:dPt>
            <c:idx val="1"/>
            <c:bubble3D val="0"/>
            <c:spPr>
              <a:gradFill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60000"/>
                      <a:lumOff val="40000"/>
                    </a:schemeClr>
                  </a:gs>
                </a:gsLst>
                <a:lin ang="16200000" scaled="0"/>
              </a:gradFill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10E-4713-91E5-5204311A41FB}"/>
              </c:ext>
            </c:extLst>
          </c:dPt>
          <c:dLbls>
            <c:dLbl>
              <c:idx val="0"/>
              <c:layout>
                <c:manualLayout>
                  <c:x val="-9.7264431482377706E-3"/>
                  <c:y val="-2.889129321068259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10E-4713-91E5-5204311A41FB}"/>
                </c:ext>
              </c:extLst>
            </c:dLbl>
            <c:dLbl>
              <c:idx val="2"/>
              <c:layout>
                <c:manualLayout>
                  <c:x val="-1.0536980077257571E-2"/>
                  <c:y val="5.324142110584041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7163125854175088"/>
                      <c:h val="0.2461435810826181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A10E-4713-91E5-5204311A41FB}"/>
                </c:ext>
              </c:extLst>
            </c:dLbl>
            <c:dLbl>
              <c:idx val="3"/>
              <c:layout>
                <c:manualLayout>
                  <c:x val="-4.8642427230058734E-3"/>
                  <c:y val="8.6685254156933858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10E-4713-91E5-5204311A41FB}"/>
                </c:ext>
              </c:extLst>
            </c:dLbl>
            <c:dLbl>
              <c:idx val="5"/>
              <c:layout>
                <c:manualLayout>
                  <c:x val="-4.3768994167069954E-2"/>
                  <c:y val="-5.4893457100297124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1461796331088635"/>
                      <c:h val="0.1709786732208195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91E3-41AA-B551-AD591394147A}"/>
                </c:ext>
              </c:extLst>
            </c:dLbl>
            <c:dLbl>
              <c:idx val="6"/>
              <c:layout>
                <c:manualLayout>
                  <c:x val="-2.5937054085023226E-2"/>
                  <c:y val="-7.8006377923594286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4838505941746263"/>
                      <c:h val="0.2347995399232173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A-91E3-41AA-B551-AD591394147A}"/>
                </c:ext>
              </c:extLst>
            </c:dLbl>
            <c:dLbl>
              <c:idx val="7"/>
              <c:layout>
                <c:manualLayout>
                  <c:x val="5.67382232494415E-3"/>
                  <c:y val="-3.1780422531750854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0789063444363275"/>
                      <c:h val="0.1825351905050925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8-91E3-41AA-B551-AD591394147A}"/>
                </c:ext>
              </c:extLst>
            </c:dLbl>
            <c:numFmt formatCode="#,##0.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GB" sz="1400" b="1"/>
                </a:pPr>
                <a:endParaRPr lang="sr-Latn-R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Već sam posetio i/ili planiram da posetim još neke turističke destinacije u Srbiji</c:v>
                </c:pt>
                <c:pt idx="1">
                  <c:v>Nisam, niti planiram da posetim još neke turističke destinacije u Srbiji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50.7</c:v>
                </c:pt>
                <c:pt idx="1">
                  <c:v>49.3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10E-4713-91E5-5204311A41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30"/>
      </c:doughnutChart>
      <c:spPr>
        <a:noFill/>
        <a:ln w="25390">
          <a:noFill/>
        </a:ln>
      </c:spPr>
    </c:plotArea>
    <c:plotVisOnly val="1"/>
    <c:dispBlanksAs val="zero"/>
    <c:showDLblsOverMax val="0"/>
  </c:chart>
  <c:txPr>
    <a:bodyPr/>
    <a:lstStyle/>
    <a:p>
      <a:pPr>
        <a:defRPr sz="1799"/>
      </a:pPr>
      <a:endParaRPr lang="sr-Latn-R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026952037982488"/>
          <c:y val="6.7746155693763771E-2"/>
          <c:w val="0.51776058044725326"/>
          <c:h val="0.90250699700359605"/>
        </c:manualLayout>
      </c:layout>
      <c:barChart>
        <c:barDir val="bar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numFmt formatCode="#,##0.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GB" sz="18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Internet sajtovi</c:v>
                </c:pt>
                <c:pt idx="1">
                  <c:v>Preporuke partnera, rođaka, kolege prijatelja, poznanika</c:v>
                </c:pt>
                <c:pt idx="2">
                  <c:v>Pozitivno lično iskustvo iz prethodnih putovanja u Srbiju</c:v>
                </c:pt>
                <c:pt idx="3">
                  <c:v>Novine, magazini i turistički vodiči</c:v>
                </c:pt>
                <c:pt idx="4">
                  <c:v>Nešto drugo</c:v>
                </c:pt>
                <c:pt idx="5">
                  <c:v>TV</c:v>
                </c:pt>
                <c:pt idx="6">
                  <c:v>Poseta turističkoj agenciji</c:v>
                </c:pt>
                <c:pt idx="7">
                  <c:v>Prezentacija turističke ponude na sajmovima turizma</c:v>
                </c:pt>
                <c:pt idx="8">
                  <c:v>Ne znam, ne sećam se</c:v>
                </c:pt>
                <c:pt idx="9">
                  <c:v>Bilbordi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63.9</c:v>
                </c:pt>
                <c:pt idx="1">
                  <c:v>60.1</c:v>
                </c:pt>
                <c:pt idx="2">
                  <c:v>26.7</c:v>
                </c:pt>
                <c:pt idx="3">
                  <c:v>10</c:v>
                </c:pt>
                <c:pt idx="4">
                  <c:v>7.7</c:v>
                </c:pt>
                <c:pt idx="5">
                  <c:v>4.3</c:v>
                </c:pt>
                <c:pt idx="6">
                  <c:v>4.0999999999999996</c:v>
                </c:pt>
                <c:pt idx="7">
                  <c:v>2.1</c:v>
                </c:pt>
                <c:pt idx="8">
                  <c:v>0.60000000000000031</c:v>
                </c:pt>
                <c:pt idx="9">
                  <c:v>0.4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932-4188-8B8A-C667791F5E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141255040"/>
        <c:axId val="141256576"/>
      </c:barChart>
      <c:catAx>
        <c:axId val="141255040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lang="en-GB"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sr-Latn-RS"/>
          </a:p>
        </c:txPr>
        <c:crossAx val="141256576"/>
        <c:crosses val="autoZero"/>
        <c:auto val="1"/>
        <c:lblAlgn val="ctr"/>
        <c:lblOffset val="100"/>
        <c:noMultiLvlLbl val="0"/>
      </c:catAx>
      <c:valAx>
        <c:axId val="141256576"/>
        <c:scaling>
          <c:orientation val="minMax"/>
        </c:scaling>
        <c:delete val="0"/>
        <c:axPos val="t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lang="en-GB" sz="1000" b="0" i="0" u="none" strike="noStrike" baseline="0">
                <a:solidFill>
                  <a:srgbClr val="C0C0C0"/>
                </a:solidFill>
                <a:latin typeface="Calibri"/>
                <a:ea typeface="Calibri"/>
                <a:cs typeface="Calibri"/>
              </a:defRPr>
            </a:pPr>
            <a:endParaRPr lang="sr-Latn-RS"/>
          </a:p>
        </c:txPr>
        <c:crossAx val="14125504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sr-Latn-R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9883233313059485"/>
          <c:y val="6.7746155693763771E-2"/>
          <c:w val="0.55067268891027177"/>
          <c:h val="0.90250699700359605"/>
        </c:manualLayout>
      </c:layout>
      <c:barChart>
        <c:barDir val="bar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numFmt formatCode="#,##0.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GB" sz="18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Sajtovi ugostiteljskih i ostalih objekata za smeštaj</c:v>
                </c:pt>
                <c:pt idx="1">
                  <c:v>Sajtovi koji nisu specijalizovani za turizam</c:v>
                </c:pt>
                <c:pt idx="2">
                  <c:v>Sajtovi koji su specijalizovani za turizam</c:v>
                </c:pt>
                <c:pt idx="3">
                  <c:v>Društvene mreže</c:v>
                </c:pt>
                <c:pt idx="4">
                  <c:v>Sajtovi TOS-a i lokalnih turističkih destinacija</c:v>
                </c:pt>
                <c:pt idx="5">
                  <c:v>Internet blogovi o turizmu</c:v>
                </c:pt>
                <c:pt idx="6">
                  <c:v>Sajtove turističkih agencija</c:v>
                </c:pt>
                <c:pt idx="7">
                  <c:v>Internet forumi o turizmu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42.8</c:v>
                </c:pt>
                <c:pt idx="1">
                  <c:v>37.1</c:v>
                </c:pt>
                <c:pt idx="2">
                  <c:v>34.200000000000003</c:v>
                </c:pt>
                <c:pt idx="3">
                  <c:v>20.399999999999999</c:v>
                </c:pt>
                <c:pt idx="4">
                  <c:v>17</c:v>
                </c:pt>
                <c:pt idx="5">
                  <c:v>5.9</c:v>
                </c:pt>
                <c:pt idx="6">
                  <c:v>4.2</c:v>
                </c:pt>
                <c:pt idx="7">
                  <c:v>2.5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166-490C-9378-09F9A96216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130106112"/>
        <c:axId val="130107648"/>
      </c:barChart>
      <c:catAx>
        <c:axId val="130106112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lang="en-GB" sz="1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sr-Latn-RS"/>
          </a:p>
        </c:txPr>
        <c:crossAx val="130107648"/>
        <c:crosses val="autoZero"/>
        <c:auto val="1"/>
        <c:lblAlgn val="ctr"/>
        <c:lblOffset val="100"/>
        <c:noMultiLvlLbl val="0"/>
      </c:catAx>
      <c:valAx>
        <c:axId val="130107648"/>
        <c:scaling>
          <c:orientation val="minMax"/>
        </c:scaling>
        <c:delete val="0"/>
        <c:axPos val="t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lang="en-GB" sz="1000" b="0" i="0" u="none" strike="noStrike" baseline="0">
                <a:solidFill>
                  <a:srgbClr val="C0C0C0"/>
                </a:solidFill>
                <a:latin typeface="Calibri"/>
                <a:ea typeface="Calibri"/>
                <a:cs typeface="Calibri"/>
              </a:defRPr>
            </a:pPr>
            <a:endParaRPr lang="sr-Latn-RS"/>
          </a:p>
        </c:txPr>
        <c:crossAx val="13010611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sr-Latn-R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7041229221347415E-2"/>
          <c:y val="2.9224934294261557E-2"/>
          <c:w val="0.90508420822397195"/>
          <c:h val="0.96373346002866944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Q1</c:v>
                </c:pt>
              </c:strCache>
            </c:strRef>
          </c:tx>
          <c:dPt>
            <c:idx val="0"/>
            <c:bubble3D val="0"/>
            <c:explosion val="9"/>
            <c:spPr>
              <a:gradFill>
                <a:gsLst>
                  <a:gs pos="0">
                    <a:srgbClr val="39892F"/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6200000" scaled="1"/>
              </a:gra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AD4-4030-830C-B26AD18B9EAC}"/>
              </c:ext>
            </c:extLst>
          </c:dPt>
          <c:dPt>
            <c:idx val="1"/>
            <c:bubble3D val="0"/>
            <c:spPr>
              <a:gradFill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60000"/>
                      <a:lumOff val="40000"/>
                    </a:schemeClr>
                  </a:gs>
                </a:gsLst>
                <a:lin ang="16200000" scaled="0"/>
              </a:gradFill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AD4-4030-830C-B26AD18B9EAC}"/>
              </c:ext>
            </c:extLst>
          </c:dPt>
          <c:dPt>
            <c:idx val="2"/>
            <c:bubble3D val="0"/>
            <c:spPr>
              <a:gradFill>
                <a:gsLst>
                  <a:gs pos="0">
                    <a:schemeClr val="accent2">
                      <a:lumMod val="60000"/>
                      <a:lumOff val="40000"/>
                    </a:schemeClr>
                  </a:gs>
                  <a:gs pos="5000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2">
                      <a:lumMod val="20000"/>
                      <a:lumOff val="80000"/>
                    </a:schemeClr>
                  </a:gs>
                </a:gsLst>
                <a:lin ang="16200000" scaled="0"/>
              </a:gra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AD4-4030-830C-B26AD18B9EAC}"/>
              </c:ext>
            </c:extLst>
          </c:dPt>
          <c:dLbls>
            <c:dLbl>
              <c:idx val="0"/>
              <c:layout>
                <c:manualLayout>
                  <c:x val="1.5400137829570991E-2"/>
                  <c:y val="-0.15890211265875426"/>
                </c:manualLayout>
              </c:layout>
              <c:numFmt formatCode="#,##0.0&quot;%&quot;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lang="en-GB" sz="1400" b="1"/>
                  </a:pPr>
                  <a:endParaRPr lang="sr-Latn-R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3562308526605968"/>
                      <c:h val="0.1779414748845940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7AD4-4030-830C-B26AD18B9EAC}"/>
                </c:ext>
              </c:extLst>
            </c:dLbl>
            <c:dLbl>
              <c:idx val="1"/>
              <c:layout>
                <c:manualLayout>
                  <c:x val="-1.6212015016505597E-3"/>
                  <c:y val="1.4445646605341296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AD4-4030-830C-B26AD18B9EAC}"/>
                </c:ext>
              </c:extLst>
            </c:dLbl>
            <c:dLbl>
              <c:idx val="2"/>
              <c:layout>
                <c:manualLayout>
                  <c:x val="0.16839779059121118"/>
                  <c:y val="-4.3437263125519314E-2"/>
                </c:manualLayout>
              </c:layout>
              <c:numFmt formatCode="#,##0.0&quot;%&quot;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lang="en-GB" sz="1200" b="1"/>
                  </a:pPr>
                  <a:endParaRPr lang="sr-Latn-R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8171264027873277"/>
                      <c:h val="0.1779414748845940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7AD4-4030-830C-B26AD18B9EAC}"/>
                </c:ext>
              </c:extLst>
            </c:dLbl>
            <c:dLbl>
              <c:idx val="3"/>
              <c:layout>
                <c:manualLayout>
                  <c:x val="0.1899996847202817"/>
                  <c:y val="4.3338304759010328E-2"/>
                </c:manualLayout>
              </c:layout>
              <c:numFmt formatCode="#,##0.0&quot;%&quot;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lang="en-GB" sz="1200" b="1"/>
                  </a:pPr>
                  <a:endParaRPr lang="sr-Latn-R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1598537102104551"/>
                      <c:h val="0.1779414748845940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7AD4-4030-830C-B26AD18B9EAC}"/>
                </c:ext>
              </c:extLst>
            </c:dLbl>
            <c:dLbl>
              <c:idx val="4"/>
              <c:layout>
                <c:manualLayout>
                  <c:x val="0.22694727667888684"/>
                  <c:y val="0.10591548091036239"/>
                </c:manualLayout>
              </c:layout>
              <c:numFmt formatCode="#,##0.0&quot;%&quot;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lang="en-GB" sz="1400" b="1"/>
                  </a:pPr>
                  <a:endParaRPr lang="sr-Latn-R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AD4-4030-830C-B26AD18B9EAC}"/>
                </c:ext>
              </c:extLst>
            </c:dLbl>
            <c:dLbl>
              <c:idx val="5"/>
              <c:layout>
                <c:manualLayout>
                  <c:x val="0.11995946549493235"/>
                  <c:y val="0.18201514722730097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AD4-4030-830C-B26AD18B9EAC}"/>
                </c:ext>
              </c:extLst>
            </c:dLbl>
            <c:numFmt formatCode="#,##0.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GB" sz="1600" b="1"/>
                </a:pPr>
                <a:endParaRPr lang="sr-Latn-R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www.booking.com</c:v>
                </c:pt>
                <c:pt idx="1">
                  <c:v>www.airbnb.com</c:v>
                </c:pt>
                <c:pt idx="2">
                  <c:v>www.hostelworld.com</c:v>
                </c:pt>
                <c:pt idx="3">
                  <c:v>www.trivago.com</c:v>
                </c:pt>
                <c:pt idx="4">
                  <c:v>Ostalo, &lt;0.9%</c:v>
                </c:pt>
                <c:pt idx="5">
                  <c:v>Ne znam, ne mogu da se setim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73</c:v>
                </c:pt>
                <c:pt idx="1">
                  <c:v>16.3</c:v>
                </c:pt>
                <c:pt idx="2">
                  <c:v>3.2</c:v>
                </c:pt>
                <c:pt idx="3">
                  <c:v>0.9</c:v>
                </c:pt>
                <c:pt idx="4">
                  <c:v>4.5</c:v>
                </c:pt>
                <c:pt idx="5">
                  <c:v>2.1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7AD4-4030-830C-B26AD18B9E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30"/>
        <c:holeSize val="50"/>
      </c:doughnutChart>
      <c:spPr>
        <a:noFill/>
        <a:ln w="25390">
          <a:noFill/>
        </a:ln>
      </c:spPr>
    </c:plotArea>
    <c:plotVisOnly val="1"/>
    <c:dispBlanksAs val="zero"/>
    <c:showDLblsOverMax val="0"/>
  </c:chart>
  <c:txPr>
    <a:bodyPr/>
    <a:lstStyle/>
    <a:p>
      <a:pPr>
        <a:defRPr sz="1799"/>
      </a:pPr>
      <a:endParaRPr lang="sr-Latn-R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9883233313059474"/>
          <c:y val="6.7746155693763771E-2"/>
          <c:w val="0.55067268891027177"/>
          <c:h val="0.90250699700359605"/>
        </c:manualLayout>
      </c:layout>
      <c:barChart>
        <c:barDir val="bar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numFmt formatCode="#,##0.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GB" sz="18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Sheet1!$A$2:$A$16</c:f>
              <c:strCache>
                <c:ptCount val="15"/>
                <c:pt idx="0">
                  <c:v>www.google.com</c:v>
                </c:pt>
                <c:pt idx="1">
                  <c:v>www.wikipedia.org</c:v>
                </c:pt>
                <c:pt idx="2">
                  <c:v>www.maps.google.com</c:v>
                </c:pt>
                <c:pt idx="3">
                  <c:v>www.ryanair.com</c:v>
                </c:pt>
                <c:pt idx="4">
                  <c:v>www.sajamknjiga.rs</c:v>
                </c:pt>
                <c:pt idx="5">
                  <c:v>www.exit.com</c:v>
                </c:pt>
                <c:pt idx="6">
                  <c:v>www.yubac.rs</c:v>
                </c:pt>
                <c:pt idx="7">
                  <c:v>www.bgf.rs</c:v>
                </c:pt>
                <c:pt idx="8">
                  <c:v>www.nisville.com</c:v>
                </c:pt>
                <c:pt idx="9">
                  <c:v>www.nkc.com</c:v>
                </c:pt>
                <c:pt idx="10">
                  <c:v>www.interrail.eu</c:v>
                </c:pt>
                <c:pt idx="11">
                  <c:v>www.foursqare.com</c:v>
                </c:pt>
                <c:pt idx="12">
                  <c:v>www.eksisozluk.com</c:v>
                </c:pt>
                <c:pt idx="13">
                  <c:v>Ostalo, &lt;0.5%</c:v>
                </c:pt>
                <c:pt idx="14">
                  <c:v>Ne znam, ne sećam se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45.3</c:v>
                </c:pt>
                <c:pt idx="1">
                  <c:v>22.8</c:v>
                </c:pt>
                <c:pt idx="2">
                  <c:v>4.0999999999999996</c:v>
                </c:pt>
                <c:pt idx="3">
                  <c:v>2.2999999999999998</c:v>
                </c:pt>
                <c:pt idx="4">
                  <c:v>2.1</c:v>
                </c:pt>
                <c:pt idx="5">
                  <c:v>1.6</c:v>
                </c:pt>
                <c:pt idx="6">
                  <c:v>0.8</c:v>
                </c:pt>
                <c:pt idx="7">
                  <c:v>0.8</c:v>
                </c:pt>
                <c:pt idx="8">
                  <c:v>0.60000000000000064</c:v>
                </c:pt>
                <c:pt idx="9">
                  <c:v>0.60000000000000064</c:v>
                </c:pt>
                <c:pt idx="10">
                  <c:v>0.60000000000000064</c:v>
                </c:pt>
                <c:pt idx="11">
                  <c:v>0.60000000000000064</c:v>
                </c:pt>
                <c:pt idx="12">
                  <c:v>0.60000000000000064</c:v>
                </c:pt>
                <c:pt idx="13">
                  <c:v>9.2000000000000011</c:v>
                </c:pt>
                <c:pt idx="14">
                  <c:v>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166-490C-9378-09F9A96216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142662272"/>
        <c:axId val="142688640"/>
      </c:barChart>
      <c:catAx>
        <c:axId val="142662272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lang="en-GB" sz="1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sr-Latn-RS"/>
          </a:p>
        </c:txPr>
        <c:crossAx val="142688640"/>
        <c:crosses val="autoZero"/>
        <c:auto val="1"/>
        <c:lblAlgn val="ctr"/>
        <c:lblOffset val="100"/>
        <c:noMultiLvlLbl val="0"/>
      </c:catAx>
      <c:valAx>
        <c:axId val="142688640"/>
        <c:scaling>
          <c:orientation val="minMax"/>
        </c:scaling>
        <c:delete val="0"/>
        <c:axPos val="t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lang="en-GB" sz="1000" b="0" i="0" u="none" strike="noStrike" baseline="0">
                <a:solidFill>
                  <a:srgbClr val="C0C0C0"/>
                </a:solidFill>
                <a:latin typeface="Calibri"/>
                <a:ea typeface="Calibri"/>
                <a:cs typeface="Calibri"/>
              </a:defRPr>
            </a:pPr>
            <a:endParaRPr lang="sr-Latn-RS"/>
          </a:p>
        </c:txPr>
        <c:crossAx val="14266227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sr-Latn-R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4939018075204416E-2"/>
          <c:y val="0.27605547059352675"/>
          <c:w val="0.95944847935916888"/>
          <c:h val="0.72009204444013863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18-29</c:v>
                </c:pt>
              </c:strCache>
            </c:strRef>
          </c:tx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dLbl>
              <c:idx val="0"/>
              <c:numFmt formatCode="#,##0.0&quot;%&quot;" sourceLinked="0"/>
              <c:spPr/>
              <c:txPr>
                <a:bodyPr/>
                <a:lstStyle/>
                <a:p>
                  <a:pPr>
                    <a:defRPr lang="en-GB" sz="1600" b="1"/>
                  </a:pPr>
                  <a:endParaRPr lang="sr-Latn-R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GB" sz="1600"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Sheet1!$B$2</c:f>
              <c:numCache>
                <c:formatCode>General</c:formatCode>
                <c:ptCount val="1"/>
                <c:pt idx="0">
                  <c:v>38.800000000000004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734-45F2-81B1-EC594991D78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30-39</c:v>
                </c:pt>
              </c:strCache>
            </c:strRef>
          </c:tx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numFmt formatCode="#,##0.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GB" sz="1600"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Sheet1!$C$2</c:f>
              <c:numCache>
                <c:formatCode>General</c:formatCode>
                <c:ptCount val="1"/>
                <c:pt idx="0">
                  <c:v>24.9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734-45F2-81B1-EC594991D78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40-49</c:v>
                </c:pt>
              </c:strCache>
            </c:strRef>
          </c:tx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numFmt formatCode="#,##0.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GB" sz="1600"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Sheet1!$D$2</c:f>
              <c:numCache>
                <c:formatCode>General</c:formatCode>
                <c:ptCount val="1"/>
                <c:pt idx="0">
                  <c:v>18.5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6734-45F2-81B1-EC594991D78E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50-64</c:v>
                </c:pt>
              </c:strCache>
            </c:strRef>
          </c:tx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dLbl>
              <c:idx val="0"/>
              <c:layout>
                <c:manualLayout>
                  <c:x val="6.9565217391304507E-3"/>
                  <c:y val="-0.1843687374749503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734-45F2-81B1-EC594991D78E}"/>
                </c:ext>
              </c:extLst>
            </c:dLbl>
            <c:numFmt formatCode="#,##0.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en-GB" sz="1600" b="1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Sheet1!$E$2</c:f>
              <c:numCache>
                <c:formatCode>General</c:formatCode>
                <c:ptCount val="1"/>
                <c:pt idx="0">
                  <c:v>13.8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6734-45F2-81B1-EC594991D78E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65+</c:v>
                </c:pt>
              </c:strCache>
            </c:strRef>
          </c:tx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dLbl>
              <c:idx val="0"/>
              <c:layout>
                <c:manualLayout>
                  <c:x val="8.6956521739131702E-3"/>
                  <c:y val="0.200400801603206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734-45F2-81B1-EC594991D78E}"/>
                </c:ext>
              </c:extLst>
            </c:dLbl>
            <c:numFmt formatCode="#,##0.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en-GB" sz="1600" b="1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Sheet1!$F$2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6734-45F2-81B1-EC594991D7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32883456"/>
        <c:axId val="32884992"/>
      </c:barChart>
      <c:catAx>
        <c:axId val="32883456"/>
        <c:scaling>
          <c:orientation val="minMax"/>
        </c:scaling>
        <c:delete val="1"/>
        <c:axPos val="l"/>
        <c:majorTickMark val="out"/>
        <c:minorTickMark val="none"/>
        <c:tickLblPos val="none"/>
        <c:crossAx val="32884992"/>
        <c:crosses val="autoZero"/>
        <c:auto val="1"/>
        <c:lblAlgn val="ctr"/>
        <c:lblOffset val="100"/>
        <c:noMultiLvlLbl val="0"/>
      </c:catAx>
      <c:valAx>
        <c:axId val="32884992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one"/>
        <c:crossAx val="32883456"/>
        <c:crosses val="autoZero"/>
        <c:crossBetween val="between"/>
      </c:valAx>
      <c:spPr>
        <a:noFill/>
        <a:ln w="25410">
          <a:noFill/>
        </a:ln>
      </c:spPr>
    </c:plotArea>
    <c:legend>
      <c:legendPos val="r"/>
      <c:layout>
        <c:manualLayout>
          <c:xMode val="edge"/>
          <c:yMode val="edge"/>
          <c:x val="3.4428851543491873E-2"/>
          <c:y val="1.4329137001587383E-2"/>
          <c:w val="0.93634523846188433"/>
          <c:h val="0.37148631870118048"/>
        </c:manualLayout>
      </c:layout>
      <c:overlay val="0"/>
      <c:txPr>
        <a:bodyPr/>
        <a:lstStyle/>
        <a:p>
          <a:pPr>
            <a:defRPr lang="en-GB" sz="1200"/>
          </a:pPr>
          <a:endParaRPr lang="sr-Latn-RS"/>
        </a:p>
      </c:txPr>
    </c:legend>
    <c:plotVisOnly val="1"/>
    <c:dispBlanksAs val="gap"/>
    <c:showDLblsOverMax val="0"/>
  </c:chart>
  <c:txPr>
    <a:bodyPr/>
    <a:lstStyle/>
    <a:p>
      <a:pPr>
        <a:defRPr sz="1801"/>
      </a:pPr>
      <a:endParaRPr lang="sr-Latn-RS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7041229221347415E-2"/>
          <c:y val="2.9224934294261557E-2"/>
          <c:w val="0.90508420822397195"/>
          <c:h val="0.96373346002866944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Q1</c:v>
                </c:pt>
              </c:strCache>
            </c:strRef>
          </c:tx>
          <c:explosion val="18"/>
          <c:dPt>
            <c:idx val="0"/>
            <c:bubble3D val="0"/>
            <c:spPr>
              <a:gradFill>
                <a:gsLst>
                  <a:gs pos="0">
                    <a:srgbClr val="39892F"/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6200000" scaled="1"/>
              </a:gra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C8A-4667-9AE1-BB7CAE99089E}"/>
              </c:ext>
            </c:extLst>
          </c:dPt>
          <c:dPt>
            <c:idx val="1"/>
            <c:bubble3D val="0"/>
            <c:spPr>
              <a:gradFill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60000"/>
                      <a:lumOff val="40000"/>
                    </a:schemeClr>
                  </a:gs>
                </a:gsLst>
                <a:lin ang="16200000" scaled="0"/>
              </a:gradFill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C8A-4667-9AE1-BB7CAE99089E}"/>
              </c:ext>
            </c:extLst>
          </c:dPt>
          <c:dPt>
            <c:idx val="2"/>
            <c:bubble3D val="0"/>
            <c:spPr>
              <a:gradFill>
                <a:gsLst>
                  <a:gs pos="0">
                    <a:schemeClr val="accent2">
                      <a:lumMod val="60000"/>
                      <a:lumOff val="40000"/>
                    </a:schemeClr>
                  </a:gs>
                  <a:gs pos="5000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2">
                      <a:lumMod val="20000"/>
                      <a:lumOff val="80000"/>
                    </a:schemeClr>
                  </a:gs>
                </a:gsLst>
                <a:lin ang="16200000" scaled="0"/>
              </a:gra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C8A-4667-9AE1-BB7CAE99089E}"/>
              </c:ext>
            </c:extLst>
          </c:dPt>
          <c:dPt>
            <c:idx val="3"/>
            <c:bubble3D val="0"/>
            <c:spPr>
              <a:solidFill>
                <a:srgbClr val="FFC000">
                  <a:alpha val="63000"/>
                </a:srgb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CC8A-4667-9AE1-BB7CAE99089E}"/>
              </c:ext>
            </c:extLst>
          </c:dPt>
          <c:dLbls>
            <c:dLbl>
              <c:idx val="0"/>
              <c:layout>
                <c:manualLayout>
                  <c:x val="7.2948323611783314E-3"/>
                  <c:y val="-2.8891293210682742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2730697637431643"/>
                      <c:h val="0.156793048254374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C8A-4667-9AE1-BB7CAE99089E}"/>
                </c:ext>
              </c:extLst>
            </c:dLbl>
            <c:dLbl>
              <c:idx val="1"/>
              <c:layout/>
              <c:numFmt formatCode="#,##0.0&quot;%&quot;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lang="en-GB" sz="1200" b="1"/>
                  </a:pPr>
                  <a:endParaRPr lang="sr-Latn-R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18642349367455704"/>
                  <c:y val="2.435012789515777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1864240042490005"/>
                      <c:h val="0.2461435810826181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CC8A-4667-9AE1-BB7CAE99089E}"/>
                </c:ext>
              </c:extLst>
            </c:dLbl>
            <c:dLbl>
              <c:idx val="3"/>
              <c:layout>
                <c:manualLayout>
                  <c:x val="-0.18480344096540482"/>
                  <c:y val="-5.7781448968876624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C8A-4667-9AE1-BB7CAE99089E}"/>
                </c:ext>
              </c:extLst>
            </c:dLbl>
            <c:dLbl>
              <c:idx val="4"/>
              <c:layout>
                <c:manualLayout>
                  <c:x val="-1.7831812438435922E-2"/>
                  <c:y val="1.1556517284273041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CC8A-4667-9AE1-BB7CAE99089E}"/>
                </c:ext>
              </c:extLst>
            </c:dLbl>
            <c:dLbl>
              <c:idx val="5"/>
              <c:layout>
                <c:manualLayout>
                  <c:x val="-1.6210738580396265E-3"/>
                  <c:y val="-4.0447810494955626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1461796331088635"/>
                      <c:h val="0.222983001000048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8-CC8A-4667-9AE1-BB7CAE99089E}"/>
                </c:ext>
              </c:extLst>
            </c:dLbl>
            <c:dLbl>
              <c:idx val="6"/>
              <c:layout>
                <c:manualLayout>
                  <c:x val="-2.5937054085023226E-2"/>
                  <c:y val="-7.8006377923594286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4838505941746263"/>
                      <c:h val="0.2347995399232173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CC8A-4667-9AE1-BB7CAE99089E}"/>
                </c:ext>
              </c:extLst>
            </c:dLbl>
            <c:dLbl>
              <c:idx val="7"/>
              <c:layout>
                <c:manualLayout>
                  <c:x val="5.67382232494415E-3"/>
                  <c:y val="-3.1780422531750854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0789063444363275"/>
                      <c:h val="0.1825351905050925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A-CC8A-4667-9AE1-BB7CAE99089E}"/>
                </c:ext>
              </c:extLst>
            </c:dLbl>
            <c:numFmt formatCode="#,##0.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GB" sz="1300" b="1"/>
                </a:pPr>
                <a:endParaRPr lang="sr-Latn-R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www.tripadvisor.com</c:v>
                </c:pt>
                <c:pt idx="1">
                  <c:v>www.lonelyplanet.com</c:v>
                </c:pt>
                <c:pt idx="2">
                  <c:v>www.wikitravel.org</c:v>
                </c:pt>
                <c:pt idx="3">
                  <c:v>www.euroscope.at</c:v>
                </c:pt>
                <c:pt idx="4">
                  <c:v>Ostalo, &lt;1%</c:v>
                </c:pt>
                <c:pt idx="5">
                  <c:v>Ne znam, ne sećam se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66.7</c:v>
                </c:pt>
                <c:pt idx="1">
                  <c:v>7.4</c:v>
                </c:pt>
                <c:pt idx="2">
                  <c:v>2.5</c:v>
                </c:pt>
                <c:pt idx="3">
                  <c:v>1.8</c:v>
                </c:pt>
                <c:pt idx="4">
                  <c:v>8.7000000000000011</c:v>
                </c:pt>
                <c:pt idx="5">
                  <c:v>12.9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CC8A-4667-9AE1-BB7CAE9908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30"/>
      </c:doughnutChart>
      <c:spPr>
        <a:noFill/>
        <a:ln w="25390">
          <a:noFill/>
        </a:ln>
      </c:spPr>
    </c:plotArea>
    <c:plotVisOnly val="1"/>
    <c:dispBlanksAs val="zero"/>
    <c:showDLblsOverMax val="0"/>
  </c:chart>
  <c:txPr>
    <a:bodyPr/>
    <a:lstStyle/>
    <a:p>
      <a:pPr>
        <a:defRPr sz="1799"/>
      </a:pPr>
      <a:endParaRPr lang="sr-Latn-R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9883233313059474"/>
          <c:y val="6.7746155693763771E-2"/>
          <c:w val="0.55067268891027177"/>
          <c:h val="0.90250699700359605"/>
        </c:manualLayout>
      </c:layout>
      <c:barChart>
        <c:barDir val="bar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numFmt formatCode="#,##0.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GB" sz="18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Facebook</c:v>
                </c:pt>
                <c:pt idx="1">
                  <c:v>Instagram</c:v>
                </c:pt>
                <c:pt idx="2">
                  <c:v>Google</c:v>
                </c:pt>
                <c:pt idx="3">
                  <c:v>vkontakte.com</c:v>
                </c:pt>
                <c:pt idx="4">
                  <c:v>Yandex.ru</c:v>
                </c:pt>
                <c:pt idx="5">
                  <c:v>Ok.ru</c:v>
                </c:pt>
                <c:pt idx="6">
                  <c:v>Bonbon.hr</c:v>
                </c:pt>
                <c:pt idx="7">
                  <c:v>Linkedin</c:v>
                </c:pt>
                <c:pt idx="8">
                  <c:v>Twiter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78.7</c:v>
                </c:pt>
                <c:pt idx="1">
                  <c:v>12.7</c:v>
                </c:pt>
                <c:pt idx="2">
                  <c:v>4.0999999999999996</c:v>
                </c:pt>
                <c:pt idx="3">
                  <c:v>1.5</c:v>
                </c:pt>
                <c:pt idx="4">
                  <c:v>1.1000000000000001</c:v>
                </c:pt>
                <c:pt idx="5">
                  <c:v>0.7000000000000004</c:v>
                </c:pt>
                <c:pt idx="6">
                  <c:v>0.4</c:v>
                </c:pt>
                <c:pt idx="7">
                  <c:v>0.4</c:v>
                </c:pt>
                <c:pt idx="8">
                  <c:v>0.4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166-490C-9378-09F9A96216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140976896"/>
        <c:axId val="140978432"/>
      </c:barChart>
      <c:catAx>
        <c:axId val="140976896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lang="en-GB" sz="1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sr-Latn-RS"/>
          </a:p>
        </c:txPr>
        <c:crossAx val="140978432"/>
        <c:crosses val="autoZero"/>
        <c:auto val="1"/>
        <c:lblAlgn val="ctr"/>
        <c:lblOffset val="100"/>
        <c:noMultiLvlLbl val="0"/>
      </c:catAx>
      <c:valAx>
        <c:axId val="140978432"/>
        <c:scaling>
          <c:orientation val="minMax"/>
        </c:scaling>
        <c:delete val="0"/>
        <c:axPos val="t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lang="en-GB" sz="1000" b="0" i="0" u="none" strike="noStrike" baseline="0">
                <a:solidFill>
                  <a:srgbClr val="C0C0C0"/>
                </a:solidFill>
                <a:latin typeface="Calibri"/>
                <a:ea typeface="Calibri"/>
                <a:cs typeface="Calibri"/>
              </a:defRPr>
            </a:pPr>
            <a:endParaRPr lang="sr-Latn-RS"/>
          </a:p>
        </c:txPr>
        <c:crossAx val="14097689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sr-Latn-R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9883233313059474"/>
          <c:y val="6.7746155693763771E-2"/>
          <c:w val="0.55067268891027177"/>
          <c:h val="0.90250699700359605"/>
        </c:manualLayout>
      </c:layout>
      <c:barChart>
        <c:barDir val="bar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numFmt formatCode="#,##0.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GB" sz="18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Sheet1!$A$2:$A$18</c:f>
              <c:strCache>
                <c:ptCount val="17"/>
                <c:pt idx="0">
                  <c:v>www.tos.rs (serbia.travel)</c:v>
                </c:pt>
                <c:pt idx="1">
                  <c:v>www.beograd.rs</c:v>
                </c:pt>
                <c:pt idx="2">
                  <c:v>www.visitnis.com</c:v>
                </c:pt>
                <c:pt idx="3">
                  <c:v>www.tob.rs</c:v>
                </c:pt>
                <c:pt idx="4">
                  <c:v>www.zlatibor.org.rs</c:v>
                </c:pt>
                <c:pt idx="5">
                  <c:v>www.guca.rs</c:v>
                </c:pt>
                <c:pt idx="6">
                  <c:v>www.stillinbelgrade.com</c:v>
                </c:pt>
                <c:pt idx="7">
                  <c:v>www.ni.rs</c:v>
                </c:pt>
                <c:pt idx="8">
                  <c:v>www.srbija.com</c:v>
                </c:pt>
                <c:pt idx="9">
                  <c:v>www.beograd.com</c:v>
                </c:pt>
                <c:pt idx="10">
                  <c:v>www.zlatibor.com</c:v>
                </c:pt>
                <c:pt idx="11">
                  <c:v>www.vrnjackebanje.co.rs</c:v>
                </c:pt>
                <c:pt idx="12">
                  <c:v>www.beogradnocu.com</c:v>
                </c:pt>
                <c:pt idx="13">
                  <c:v>www.kopaonik.rs</c:v>
                </c:pt>
                <c:pt idx="14">
                  <c:v>www.novisad.travel</c:v>
                </c:pt>
                <c:pt idx="15">
                  <c:v>Ostalo &lt;1%</c:v>
                </c:pt>
                <c:pt idx="16">
                  <c:v>ne znam, ne sećam se</c:v>
                </c:pt>
              </c:strCache>
            </c:strRef>
          </c:cat>
          <c:val>
            <c:numRef>
              <c:f>Sheet1!$B$2:$B$18</c:f>
              <c:numCache>
                <c:formatCode>General</c:formatCode>
                <c:ptCount val="17"/>
                <c:pt idx="0">
                  <c:v>21.5</c:v>
                </c:pt>
                <c:pt idx="1">
                  <c:v>13.9</c:v>
                </c:pt>
                <c:pt idx="2">
                  <c:v>7.6</c:v>
                </c:pt>
                <c:pt idx="3">
                  <c:v>4.9000000000000004</c:v>
                </c:pt>
                <c:pt idx="4">
                  <c:v>4.9000000000000004</c:v>
                </c:pt>
                <c:pt idx="5">
                  <c:v>3.6</c:v>
                </c:pt>
                <c:pt idx="6">
                  <c:v>3.1</c:v>
                </c:pt>
                <c:pt idx="7">
                  <c:v>2.7</c:v>
                </c:pt>
                <c:pt idx="8">
                  <c:v>2.7</c:v>
                </c:pt>
                <c:pt idx="9">
                  <c:v>1.8</c:v>
                </c:pt>
                <c:pt idx="10">
                  <c:v>1.8</c:v>
                </c:pt>
                <c:pt idx="11">
                  <c:v>1.8</c:v>
                </c:pt>
                <c:pt idx="12">
                  <c:v>1.8</c:v>
                </c:pt>
                <c:pt idx="13">
                  <c:v>1.3</c:v>
                </c:pt>
                <c:pt idx="14">
                  <c:v>1.3</c:v>
                </c:pt>
                <c:pt idx="15">
                  <c:v>9.8000000000000007</c:v>
                </c:pt>
                <c:pt idx="16">
                  <c:v>14.8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166-490C-9378-09F9A96216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141033856"/>
        <c:axId val="141035392"/>
      </c:barChart>
      <c:catAx>
        <c:axId val="141033856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lang="en-GB" sz="1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sr-Latn-RS"/>
          </a:p>
        </c:txPr>
        <c:crossAx val="141035392"/>
        <c:crosses val="autoZero"/>
        <c:auto val="1"/>
        <c:lblAlgn val="ctr"/>
        <c:lblOffset val="100"/>
        <c:noMultiLvlLbl val="0"/>
      </c:catAx>
      <c:valAx>
        <c:axId val="141035392"/>
        <c:scaling>
          <c:orientation val="minMax"/>
        </c:scaling>
        <c:delete val="0"/>
        <c:axPos val="t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lang="en-GB" sz="1000" b="0" i="0" u="none" strike="noStrike" baseline="0">
                <a:solidFill>
                  <a:srgbClr val="C0C0C0"/>
                </a:solidFill>
                <a:latin typeface="Calibri"/>
                <a:ea typeface="Calibri"/>
                <a:cs typeface="Calibri"/>
              </a:defRPr>
            </a:pPr>
            <a:endParaRPr lang="sr-Latn-RS"/>
          </a:p>
        </c:txPr>
        <c:crossAx val="14103385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sr-Latn-R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6609180900803865"/>
          <c:y val="6.7746155693763771E-2"/>
          <c:w val="0.48341321303282797"/>
          <c:h val="0.90250699700359605"/>
        </c:manualLayout>
      </c:layout>
      <c:barChart>
        <c:barDir val="bar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numFmt formatCode="#,##0.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GB" sz="18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Sheet1!$A$2:$A$17</c:f>
              <c:strCache>
                <c:ptCount val="16"/>
                <c:pt idx="0">
                  <c:v>Preporuke partnera, rodjaka, kolege prijatelja, poznanika</c:v>
                </c:pt>
                <c:pt idx="1">
                  <c:v>Pozitivno lično iskustvo iz prethodnih poseta ovoj turističkoj destinaciji</c:v>
                </c:pt>
                <c:pt idx="2">
                  <c:v>Internet sajtovi ugostiteljskih objekata za smeštaj</c:v>
                </c:pt>
                <c:pt idx="3">
                  <c:v>Internet sajtovi koji nisu specijalizovani za turizam</c:v>
                </c:pt>
                <c:pt idx="4">
                  <c:v>Internet sajtovi specijalizovani za turizam</c:v>
                </c:pt>
                <c:pt idx="5">
                  <c:v>Društvene mreže</c:v>
                </c:pt>
                <c:pt idx="6">
                  <c:v>Internet sajtovi Turističke organizacije Srbije i sajtovi lokalne destinacije koju želite da posetite</c:v>
                </c:pt>
                <c:pt idx="7">
                  <c:v>Novine, magazini i turistički vodiči</c:v>
                </c:pt>
                <c:pt idx="8">
                  <c:v>Ne znam, ne sećam se</c:v>
                </c:pt>
                <c:pt idx="9">
                  <c:v>Poseta turističkoj agenciji</c:v>
                </c:pt>
                <c:pt idx="10">
                  <c:v>Internet blogovi o turizmu</c:v>
                </c:pt>
                <c:pt idx="11">
                  <c:v>TV</c:v>
                </c:pt>
                <c:pt idx="12">
                  <c:v>preko firme</c:v>
                </c:pt>
                <c:pt idx="13">
                  <c:v>Preko fakulteta</c:v>
                </c:pt>
                <c:pt idx="14">
                  <c:v>Internet forumi o turizmu</c:v>
                </c:pt>
                <c:pt idx="15">
                  <c:v>Ostalo, &lt;1%</c:v>
                </c:pt>
              </c:strCache>
            </c:str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45.1</c:v>
                </c:pt>
                <c:pt idx="1">
                  <c:v>18.3</c:v>
                </c:pt>
                <c:pt idx="2">
                  <c:v>17.8</c:v>
                </c:pt>
                <c:pt idx="3">
                  <c:v>16.3</c:v>
                </c:pt>
                <c:pt idx="4">
                  <c:v>15.7</c:v>
                </c:pt>
                <c:pt idx="5">
                  <c:v>8</c:v>
                </c:pt>
                <c:pt idx="6">
                  <c:v>6</c:v>
                </c:pt>
                <c:pt idx="7">
                  <c:v>5.3</c:v>
                </c:pt>
                <c:pt idx="8">
                  <c:v>4</c:v>
                </c:pt>
                <c:pt idx="9">
                  <c:v>2.7</c:v>
                </c:pt>
                <c:pt idx="10">
                  <c:v>2.5</c:v>
                </c:pt>
                <c:pt idx="11">
                  <c:v>2.2999999999999998</c:v>
                </c:pt>
                <c:pt idx="12">
                  <c:v>2.1</c:v>
                </c:pt>
                <c:pt idx="13">
                  <c:v>1.1000000000000001</c:v>
                </c:pt>
                <c:pt idx="14">
                  <c:v>1</c:v>
                </c:pt>
                <c:pt idx="15">
                  <c:v>2.6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223-40E4-A3B3-9E3DDD1BC3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141090816"/>
        <c:axId val="141092352"/>
      </c:barChart>
      <c:catAx>
        <c:axId val="141090816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lang="en-GB" sz="1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sr-Latn-RS"/>
          </a:p>
        </c:txPr>
        <c:crossAx val="141092352"/>
        <c:crosses val="autoZero"/>
        <c:auto val="1"/>
        <c:lblAlgn val="ctr"/>
        <c:lblOffset val="100"/>
        <c:noMultiLvlLbl val="0"/>
      </c:catAx>
      <c:valAx>
        <c:axId val="141092352"/>
        <c:scaling>
          <c:orientation val="minMax"/>
        </c:scaling>
        <c:delete val="0"/>
        <c:axPos val="t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lang="en-GB" sz="1000" b="0" i="0" u="none" strike="noStrike" baseline="0">
                <a:solidFill>
                  <a:srgbClr val="C0C0C0"/>
                </a:solidFill>
                <a:latin typeface="Calibri"/>
                <a:ea typeface="Calibri"/>
                <a:cs typeface="Calibri"/>
              </a:defRPr>
            </a:pPr>
            <a:endParaRPr lang="sr-Latn-RS"/>
          </a:p>
        </c:txPr>
        <c:crossAx val="14109081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sr-Latn-R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0196352947600753"/>
          <c:y val="6.7746155693763771E-2"/>
          <c:w val="0.46847229205009938"/>
          <c:h val="0.90250699700359605"/>
        </c:manualLayout>
      </c:layout>
      <c:barChart>
        <c:barDir val="bar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numFmt formatCode="#,##0.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GB" sz="18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Sheet1!$A$2:$A$18</c:f>
              <c:strCache>
                <c:ptCount val="17"/>
                <c:pt idx="0">
                  <c:v>Kulturno istorijsko nasledje</c:v>
                </c:pt>
                <c:pt idx="1">
                  <c:v>Dobar odnos cene i kvaliteta</c:v>
                </c:pt>
                <c:pt idx="2">
                  <c:v>Gostoprimstvo</c:v>
                </c:pt>
                <c:pt idx="3">
                  <c:v>Prirodne atrakcije</c:v>
                </c:pt>
                <c:pt idx="4">
                  <c:v>Gastronomska i enološka ponuda</c:v>
                </c:pt>
                <c:pt idx="5">
                  <c:v>Zabava, provod, izlasci</c:v>
                </c:pt>
                <c:pt idx="6">
                  <c:v>Kvalitet smeštaja</c:v>
                </c:pt>
                <c:pt idx="7">
                  <c:v>Blizina turističke destinacije</c:v>
                </c:pt>
                <c:pt idx="8">
                  <c:v>Poseta manifestacijama/dogadjajima</c:v>
                </c:pt>
                <c:pt idx="9">
                  <c:v>Šoping (kupovina)</c:v>
                </c:pt>
                <c:pt idx="10">
                  <c:v>Poslovni dogadjaji-poslovni sastanak</c:v>
                </c:pt>
                <c:pt idx="11">
                  <c:v>Sport i aktivan odmor</c:v>
                </c:pt>
                <c:pt idx="12">
                  <c:v>Medicinski turizam</c:v>
                </c:pt>
                <c:pt idx="13">
                  <c:v>Postojanje dodatnih sadržaja za roditelje sa decom</c:v>
                </c:pt>
                <c:pt idx="14">
                  <c:v>Poslovni dogadjaji-sajmovi</c:v>
                </c:pt>
                <c:pt idx="15">
                  <c:v>Poslovni dogadjaji-kongresi</c:v>
                </c:pt>
                <c:pt idx="16">
                  <c:v>Neki drugi</c:v>
                </c:pt>
              </c:strCache>
            </c:strRef>
          </c:cat>
          <c:val>
            <c:numRef>
              <c:f>Sheet1!$B$2:$B$18</c:f>
              <c:numCache>
                <c:formatCode>General</c:formatCode>
                <c:ptCount val="17"/>
                <c:pt idx="0">
                  <c:v>62.4</c:v>
                </c:pt>
                <c:pt idx="1">
                  <c:v>46</c:v>
                </c:pt>
                <c:pt idx="2">
                  <c:v>44.8</c:v>
                </c:pt>
                <c:pt idx="3">
                  <c:v>42.8</c:v>
                </c:pt>
                <c:pt idx="4">
                  <c:v>40.700000000000003</c:v>
                </c:pt>
                <c:pt idx="5">
                  <c:v>35.300000000000011</c:v>
                </c:pt>
                <c:pt idx="6">
                  <c:v>21.7</c:v>
                </c:pt>
                <c:pt idx="7">
                  <c:v>20.2</c:v>
                </c:pt>
                <c:pt idx="8">
                  <c:v>14.4</c:v>
                </c:pt>
                <c:pt idx="9">
                  <c:v>13.9</c:v>
                </c:pt>
                <c:pt idx="10">
                  <c:v>13.6</c:v>
                </c:pt>
                <c:pt idx="11">
                  <c:v>11.9</c:v>
                </c:pt>
                <c:pt idx="12">
                  <c:v>6.3</c:v>
                </c:pt>
                <c:pt idx="13">
                  <c:v>6</c:v>
                </c:pt>
                <c:pt idx="14">
                  <c:v>5.2</c:v>
                </c:pt>
                <c:pt idx="15">
                  <c:v>4.0999999999999996</c:v>
                </c:pt>
                <c:pt idx="16">
                  <c:v>3.1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C8A-4779-9D9A-09C43CB55E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143203712"/>
        <c:axId val="143205504"/>
      </c:barChart>
      <c:catAx>
        <c:axId val="143203712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lang="en-GB" sz="1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sr-Latn-RS"/>
          </a:p>
        </c:txPr>
        <c:crossAx val="143205504"/>
        <c:crosses val="autoZero"/>
        <c:auto val="1"/>
        <c:lblAlgn val="ctr"/>
        <c:lblOffset val="100"/>
        <c:noMultiLvlLbl val="0"/>
      </c:catAx>
      <c:valAx>
        <c:axId val="143205504"/>
        <c:scaling>
          <c:orientation val="minMax"/>
        </c:scaling>
        <c:delete val="0"/>
        <c:axPos val="t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lang="en-GB" sz="1000" b="0" i="0" u="none" strike="noStrike" baseline="0">
                <a:solidFill>
                  <a:srgbClr val="C0C0C0"/>
                </a:solidFill>
                <a:latin typeface="Calibri"/>
                <a:ea typeface="Calibri"/>
                <a:cs typeface="Calibri"/>
              </a:defRPr>
            </a:pPr>
            <a:endParaRPr lang="sr-Latn-RS"/>
          </a:p>
        </c:txPr>
        <c:crossAx val="14320371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sr-Latn-R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901861908547436"/>
          <c:y val="6.7746155693763771E-2"/>
          <c:w val="0.56315822658392634"/>
          <c:h val="0.90250699700359605"/>
        </c:manualLayout>
      </c:layout>
      <c:barChart>
        <c:barDir val="bar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numFmt formatCode="#,##0.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GB" sz="18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Sheet1!$A$2:$A$16</c:f>
              <c:strCache>
                <c:ptCount val="15"/>
                <c:pt idx="0">
                  <c:v>Dobar odnos cene i kvaliteta</c:v>
                </c:pt>
                <c:pt idx="1">
                  <c:v>Blizina turističke destinacije</c:v>
                </c:pt>
                <c:pt idx="2">
                  <c:v>Prirodne atrakcije</c:v>
                </c:pt>
                <c:pt idx="3">
                  <c:v>Gostoprimstvo</c:v>
                </c:pt>
                <c:pt idx="4">
                  <c:v>Kulturno istorijsko nasledje</c:v>
                </c:pt>
                <c:pt idx="5">
                  <c:v>Gastronomska i enološka ponuda</c:v>
                </c:pt>
                <c:pt idx="6">
                  <c:v>Poslovni dogadjaji-poslovni sastanak</c:v>
                </c:pt>
                <c:pt idx="7">
                  <c:v>Poseta manifestacijama/dogadjajima</c:v>
                </c:pt>
                <c:pt idx="8">
                  <c:v>Sport i aktivan odmor</c:v>
                </c:pt>
                <c:pt idx="9">
                  <c:v>Poslovni dogadjaji-kongresi</c:v>
                </c:pt>
                <c:pt idx="10">
                  <c:v>Kvalitet smeštaja</c:v>
                </c:pt>
                <c:pt idx="11">
                  <c:v>Poslovni dogadjaji-sajmovi</c:v>
                </c:pt>
                <c:pt idx="12">
                  <c:v>Zabava, provod, izlasci</c:v>
                </c:pt>
                <c:pt idx="13">
                  <c:v>Medicinski turizam</c:v>
                </c:pt>
                <c:pt idx="14">
                  <c:v>Ostalo</c:v>
                </c:pt>
              </c:strCache>
            </c:strRef>
          </c:cat>
          <c:val>
            <c:numRef>
              <c:f>Sheet1!$B$2:$B$16</c:f>
              <c:numCache>
                <c:formatCode>#0.0</c:formatCode>
                <c:ptCount val="15"/>
                <c:pt idx="0">
                  <c:v>33.1</c:v>
                </c:pt>
                <c:pt idx="1">
                  <c:v>20.100000000000001</c:v>
                </c:pt>
                <c:pt idx="2">
                  <c:v>15.5</c:v>
                </c:pt>
                <c:pt idx="3">
                  <c:v>7.4</c:v>
                </c:pt>
                <c:pt idx="4">
                  <c:v>6.6</c:v>
                </c:pt>
                <c:pt idx="5">
                  <c:v>4.3</c:v>
                </c:pt>
                <c:pt idx="6">
                  <c:v>4.0999999999999996</c:v>
                </c:pt>
                <c:pt idx="7">
                  <c:v>1.9000000000000001</c:v>
                </c:pt>
                <c:pt idx="8">
                  <c:v>1.6</c:v>
                </c:pt>
                <c:pt idx="9">
                  <c:v>1.3</c:v>
                </c:pt>
                <c:pt idx="10">
                  <c:v>0.9</c:v>
                </c:pt>
                <c:pt idx="11">
                  <c:v>0.9</c:v>
                </c:pt>
                <c:pt idx="12">
                  <c:v>0.60000000000000009</c:v>
                </c:pt>
                <c:pt idx="13">
                  <c:v>0.60000000000000009</c:v>
                </c:pt>
                <c:pt idx="14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C8A-4779-9D9A-09C43CB55E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143232000"/>
        <c:axId val="143254272"/>
      </c:barChart>
      <c:catAx>
        <c:axId val="143232000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lang="en-GB" sz="1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sr-Latn-RS"/>
          </a:p>
        </c:txPr>
        <c:crossAx val="143254272"/>
        <c:crosses val="autoZero"/>
        <c:auto val="1"/>
        <c:lblAlgn val="ctr"/>
        <c:lblOffset val="100"/>
        <c:noMultiLvlLbl val="0"/>
      </c:catAx>
      <c:valAx>
        <c:axId val="143254272"/>
        <c:scaling>
          <c:orientation val="minMax"/>
        </c:scaling>
        <c:delete val="0"/>
        <c:axPos val="t"/>
        <c:numFmt formatCode="#0.0" sourceLinked="1"/>
        <c:majorTickMark val="out"/>
        <c:minorTickMark val="none"/>
        <c:tickLblPos val="nextTo"/>
        <c:txPr>
          <a:bodyPr rot="0" vert="horz"/>
          <a:lstStyle/>
          <a:p>
            <a:pPr>
              <a:defRPr lang="en-GB" sz="1000" b="0" i="0" u="none" strike="noStrike" baseline="0">
                <a:solidFill>
                  <a:srgbClr val="C0C0C0"/>
                </a:solidFill>
                <a:latin typeface="Calibri"/>
                <a:ea typeface="Calibri"/>
                <a:cs typeface="Calibri"/>
              </a:defRPr>
            </a:pPr>
            <a:endParaRPr lang="sr-Latn-RS"/>
          </a:p>
        </c:txPr>
        <c:crossAx val="14323200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sr-Latn-R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6609180900803865"/>
          <c:y val="6.7746155693763771E-2"/>
          <c:w val="0.48341321303282797"/>
          <c:h val="0.90250699700359605"/>
        </c:manualLayout>
      </c:layout>
      <c:barChart>
        <c:barDir val="bar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numFmt formatCode="#,##0.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GB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Samostalno</c:v>
                </c:pt>
                <c:pt idx="1">
                  <c:v>Preko agencije</c:v>
                </c:pt>
                <c:pt idx="2">
                  <c:v>Preko firme</c:v>
                </c:pt>
                <c:pt idx="3">
                  <c:v>Preko fakulteta</c:v>
                </c:pt>
                <c:pt idx="4">
                  <c:v>Pripreme profesionalnih sportista</c:v>
                </c:pt>
                <c:pt idx="5">
                  <c:v>Preko škole</c:v>
                </c:pt>
                <c:pt idx="6">
                  <c:v>Neki drugi, &lt;0.5%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87</c:v>
                </c:pt>
                <c:pt idx="1">
                  <c:v>5.2</c:v>
                </c:pt>
                <c:pt idx="2">
                  <c:v>4.3</c:v>
                </c:pt>
                <c:pt idx="3">
                  <c:v>1.2</c:v>
                </c:pt>
                <c:pt idx="4">
                  <c:v>0.9</c:v>
                </c:pt>
                <c:pt idx="5">
                  <c:v>0.5</c:v>
                </c:pt>
                <c:pt idx="6">
                  <c:v>0.8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FB1-4507-9AF0-93C5AFA616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143182464"/>
        <c:axId val="143192448"/>
      </c:barChart>
      <c:catAx>
        <c:axId val="14318246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n-GB" sz="1400">
                <a:latin typeface="+mj-lt"/>
              </a:defRPr>
            </a:pPr>
            <a:endParaRPr lang="sr-Latn-RS"/>
          </a:p>
        </c:txPr>
        <c:crossAx val="143192448"/>
        <c:crosses val="autoZero"/>
        <c:auto val="1"/>
        <c:lblAlgn val="ctr"/>
        <c:lblOffset val="100"/>
        <c:noMultiLvlLbl val="0"/>
      </c:catAx>
      <c:valAx>
        <c:axId val="143192448"/>
        <c:scaling>
          <c:orientation val="minMax"/>
        </c:scaling>
        <c:delete val="0"/>
        <c:axPos val="t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n-GB" sz="1000">
                <a:solidFill>
                  <a:schemeClr val="bg1">
                    <a:lumMod val="85000"/>
                  </a:schemeClr>
                </a:solidFill>
              </a:defRPr>
            </a:pPr>
            <a:endParaRPr lang="sr-Latn-RS"/>
          </a:p>
        </c:txPr>
        <c:crossAx val="143182464"/>
        <c:crosses val="autoZero"/>
        <c:crossBetween val="between"/>
      </c:valAx>
      <c:spPr>
        <a:noFill/>
        <a:ln w="25397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7041229221347415E-2"/>
          <c:y val="2.9224934294261557E-2"/>
          <c:w val="0.90508420822397195"/>
          <c:h val="0.96373346002866944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Q1</c:v>
                </c:pt>
              </c:strCache>
            </c:strRef>
          </c:tx>
          <c:dPt>
            <c:idx val="0"/>
            <c:bubble3D val="0"/>
            <c:spPr>
              <a:gradFill>
                <a:gsLst>
                  <a:gs pos="0">
                    <a:srgbClr val="39892F"/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6200000" scaled="1"/>
              </a:gra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4193-43CA-B8B2-4A1DAF3EE858}"/>
              </c:ext>
            </c:extLst>
          </c:dPt>
          <c:dPt>
            <c:idx val="1"/>
            <c:bubble3D val="0"/>
            <c:spPr>
              <a:gradFill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60000"/>
                      <a:lumOff val="40000"/>
                    </a:schemeClr>
                  </a:gs>
                </a:gsLst>
                <a:lin ang="16200000" scaled="0"/>
              </a:gradFill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193-43CA-B8B2-4A1DAF3EE858}"/>
              </c:ext>
            </c:extLst>
          </c:dPt>
          <c:dPt>
            <c:idx val="2"/>
            <c:bubble3D val="0"/>
            <c:spPr>
              <a:gradFill>
                <a:gsLst>
                  <a:gs pos="0">
                    <a:schemeClr val="accent2">
                      <a:lumMod val="60000"/>
                      <a:lumOff val="40000"/>
                    </a:schemeClr>
                  </a:gs>
                  <a:gs pos="5000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2">
                      <a:lumMod val="20000"/>
                      <a:lumOff val="80000"/>
                    </a:schemeClr>
                  </a:gs>
                </a:gsLst>
                <a:lin ang="16200000" scaled="0"/>
              </a:gra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4193-43CA-B8B2-4A1DAF3EE858}"/>
              </c:ext>
            </c:extLst>
          </c:dPt>
          <c:dLbls>
            <c:dLbl>
              <c:idx val="2"/>
              <c:layout>
                <c:manualLayout>
                  <c:x val="-4.8631189209418016E-3"/>
                  <c:y val="-2.3214263371911181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193-43CA-B8B2-4A1DAF3EE858}"/>
                </c:ext>
              </c:extLst>
            </c:dLbl>
            <c:dLbl>
              <c:idx val="3"/>
              <c:layout>
                <c:manualLayout>
                  <c:x val="6.4801745810947522E-3"/>
                  <c:y val="-8.6657955297207226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193-43CA-B8B2-4A1DAF3EE858}"/>
                </c:ext>
              </c:extLst>
            </c:dLbl>
            <c:dLbl>
              <c:idx val="4"/>
              <c:layout>
                <c:manualLayout>
                  <c:x val="-6.4889802064855354E-3"/>
                  <c:y val="4.7948172204847006E-3"/>
                </c:manualLayout>
              </c:layout>
              <c:numFmt formatCode="#,##0.0&quot;%&quot;" sourceLinked="0"/>
              <c:spPr/>
              <c:txPr>
                <a:bodyPr/>
                <a:lstStyle/>
                <a:p>
                  <a:pPr>
                    <a:defRPr lang="en-GB" sz="1600" b="0">
                      <a:latin typeface="Calibri" pitchFamily="34" charset="0"/>
                    </a:defRPr>
                  </a:pPr>
                  <a:endParaRPr lang="sr-Latn-R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193-43CA-B8B2-4A1DAF3EE858}"/>
                </c:ext>
              </c:extLst>
            </c:dLbl>
            <c:dLbl>
              <c:idx val="5"/>
              <c:layout>
                <c:manualLayout>
                  <c:x val="-8.1032172437116058E-3"/>
                  <c:y val="1.1374524885565925E-6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193-43CA-B8B2-4A1DAF3EE858}"/>
                </c:ext>
              </c:extLst>
            </c:dLbl>
            <c:dLbl>
              <c:idx val="6"/>
              <c:layout>
                <c:manualLayout>
                  <c:x val="-1.6199160275143887E-2"/>
                  <c:y val="-5.778190394987217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193-43CA-B8B2-4A1DAF3EE858}"/>
                </c:ext>
              </c:extLst>
            </c:dLbl>
            <c:numFmt formatCode="#,##0.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GB" sz="1600" b="0"/>
                </a:pPr>
                <a:endParaRPr lang="sr-Latn-R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Sa prijateljima-rođacima</c:v>
                </c:pt>
                <c:pt idx="1">
                  <c:v>Sa suprugom/partnerom</c:v>
                </c:pt>
                <c:pt idx="2">
                  <c:v>Sam</c:v>
                </c:pt>
                <c:pt idx="3">
                  <c:v>Sa poslovnim saradnicima</c:v>
                </c:pt>
                <c:pt idx="4">
                  <c:v>Sa decom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40.800000000000004</c:v>
                </c:pt>
                <c:pt idx="1">
                  <c:v>32</c:v>
                </c:pt>
                <c:pt idx="2">
                  <c:v>17.899999999999999</c:v>
                </c:pt>
                <c:pt idx="3">
                  <c:v>11</c:v>
                </c:pt>
                <c:pt idx="4">
                  <c:v>10.200000000000001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4193-43CA-B8B2-4A1DAF3EE8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291"/>
        <c:holeSize val="50"/>
      </c:doughnutChart>
      <c:spPr>
        <a:noFill/>
        <a:ln w="25390">
          <a:noFill/>
        </a:ln>
      </c:spPr>
    </c:plotArea>
    <c:plotVisOnly val="1"/>
    <c:dispBlanksAs val="zero"/>
    <c:showDLblsOverMax val="0"/>
  </c:chart>
  <c:txPr>
    <a:bodyPr/>
    <a:lstStyle/>
    <a:p>
      <a:pPr>
        <a:defRPr sz="1799"/>
      </a:pPr>
      <a:endParaRPr lang="sr-Latn-R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339219499869588"/>
          <c:y val="6.7746155693763771E-2"/>
          <c:w val="0.7089951820137308"/>
          <c:h val="0.90250699700359605"/>
        </c:manualLayout>
      </c:layout>
      <c:barChart>
        <c:barDir val="bar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numFmt formatCode="#,##0.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GB" sz="18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Avion</c:v>
                </c:pt>
                <c:pt idx="1">
                  <c:v>Automobil</c:v>
                </c:pt>
                <c:pt idx="2">
                  <c:v>Autobus</c:v>
                </c:pt>
                <c:pt idx="3">
                  <c:v>Voz</c:v>
                </c:pt>
                <c:pt idx="4">
                  <c:v>Bicikl</c:v>
                </c:pt>
                <c:pt idx="5">
                  <c:v>Kombi</c:v>
                </c:pt>
                <c:pt idx="6">
                  <c:v>Auto stopom</c:v>
                </c:pt>
                <c:pt idx="7">
                  <c:v>Brod</c:v>
                </c:pt>
                <c:pt idx="8">
                  <c:v>Kamp-kućica</c:v>
                </c:pt>
                <c:pt idx="9">
                  <c:v>Ostalo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41.4</c:v>
                </c:pt>
                <c:pt idx="1">
                  <c:v>39.800000000000004</c:v>
                </c:pt>
                <c:pt idx="2">
                  <c:v>24.7</c:v>
                </c:pt>
                <c:pt idx="3">
                  <c:v>9.9</c:v>
                </c:pt>
                <c:pt idx="4">
                  <c:v>0.8</c:v>
                </c:pt>
                <c:pt idx="5">
                  <c:v>0.8</c:v>
                </c:pt>
                <c:pt idx="6">
                  <c:v>0.60000000000000042</c:v>
                </c:pt>
                <c:pt idx="7">
                  <c:v>0.5</c:v>
                </c:pt>
                <c:pt idx="8">
                  <c:v>0.2</c:v>
                </c:pt>
                <c:pt idx="9">
                  <c:v>0.30000000000000021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1F0-4009-BE5E-212DEB7C72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143465856"/>
        <c:axId val="143467648"/>
      </c:barChart>
      <c:catAx>
        <c:axId val="143465856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lang="en-GB" sz="1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sr-Latn-RS"/>
          </a:p>
        </c:txPr>
        <c:crossAx val="143467648"/>
        <c:crosses val="autoZero"/>
        <c:auto val="1"/>
        <c:lblAlgn val="ctr"/>
        <c:lblOffset val="100"/>
        <c:noMultiLvlLbl val="0"/>
      </c:catAx>
      <c:valAx>
        <c:axId val="143467648"/>
        <c:scaling>
          <c:orientation val="minMax"/>
        </c:scaling>
        <c:delete val="0"/>
        <c:axPos val="t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lang="en-GB" sz="1000" b="0" i="0" u="none" strike="noStrike" baseline="0">
                <a:solidFill>
                  <a:srgbClr val="C0C0C0"/>
                </a:solidFill>
                <a:latin typeface="Calibri"/>
                <a:ea typeface="Calibri"/>
                <a:cs typeface="Calibri"/>
              </a:defRPr>
            </a:pPr>
            <a:endParaRPr lang="sr-Latn-RS"/>
          </a:p>
        </c:txPr>
        <c:crossAx val="14346585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sr-Latn-R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569865035686132"/>
          <c:y val="6.7746155693763771E-2"/>
          <c:w val="0.54018697899156476"/>
          <c:h val="0.90250699700359605"/>
        </c:manualLayout>
      </c:layout>
      <c:barChart>
        <c:barDir val="bar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numFmt formatCode="#,##0.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GB" sz="18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Sheet1!$A$2:$A$20</c:f>
              <c:strCache>
                <c:ptCount val="19"/>
                <c:pt idx="0">
                  <c:v>Obilazak kulturno istorijskih spomenika</c:v>
                </c:pt>
                <c:pt idx="1">
                  <c:v>Izleti u prirodi</c:v>
                </c:pt>
                <c:pt idx="2">
                  <c:v>Poseta manifestaciji/dogadjaju</c:v>
                </c:pt>
                <c:pt idx="3">
                  <c:v>Sportsko rekreativni sadržaji (Pešačenje, Planinaranje, Biciklizam, Rafting,…)</c:v>
                </c:pt>
                <c:pt idx="4">
                  <c:v>Wellness&amp;SPA</c:v>
                </c:pt>
                <c:pt idx="5">
                  <c:v>Samo sam se odmarao, nisam koristio nikakve dodatne sadržaje</c:v>
                </c:pt>
                <c:pt idx="6">
                  <c:v>Koristio/la sam neke druge dodatne sadržaje</c:v>
                </c:pt>
                <c:pt idx="7">
                  <c:v>Obilazak vinskih podruma</c:v>
                </c:pt>
                <c:pt idx="8">
                  <c:v>Poseta seoskom domaćinstvu</c:v>
                </c:pt>
                <c:pt idx="9">
                  <c:v>Medicinski tretmani</c:v>
                </c:pt>
                <c:pt idx="10">
                  <c:v>Sadržaji za decu</c:v>
                </c:pt>
                <c:pt idx="11">
                  <c:v>Poslovni sastanak</c:v>
                </c:pt>
                <c:pt idx="12">
                  <c:v>Noćni život</c:v>
                </c:pt>
                <c:pt idx="13">
                  <c:v>Šoping</c:v>
                </c:pt>
                <c:pt idx="14">
                  <c:v>Restorani</c:v>
                </c:pt>
                <c:pt idx="15">
                  <c:v>Lov</c:v>
                </c:pt>
                <c:pt idx="16">
                  <c:v>Krstarenje</c:v>
                </c:pt>
                <c:pt idx="17">
                  <c:v>Sport</c:v>
                </c:pt>
                <c:pt idx="18">
                  <c:v>Šetnja</c:v>
                </c:pt>
              </c:strCache>
            </c:strRef>
          </c:cat>
          <c:val>
            <c:numRef>
              <c:f>Sheet1!$B$2:$B$20</c:f>
              <c:numCache>
                <c:formatCode>General</c:formatCode>
                <c:ptCount val="19"/>
                <c:pt idx="0">
                  <c:v>74.400000000000006</c:v>
                </c:pt>
                <c:pt idx="1">
                  <c:v>39.300000000000004</c:v>
                </c:pt>
                <c:pt idx="2">
                  <c:v>30.1</c:v>
                </c:pt>
                <c:pt idx="3">
                  <c:v>19.399999999999999</c:v>
                </c:pt>
                <c:pt idx="4">
                  <c:v>14.2</c:v>
                </c:pt>
                <c:pt idx="5">
                  <c:v>10.1</c:v>
                </c:pt>
                <c:pt idx="6">
                  <c:v>7.7</c:v>
                </c:pt>
                <c:pt idx="7">
                  <c:v>7.1</c:v>
                </c:pt>
                <c:pt idx="8">
                  <c:v>6.7</c:v>
                </c:pt>
                <c:pt idx="9">
                  <c:v>6.2</c:v>
                </c:pt>
                <c:pt idx="10">
                  <c:v>6.1</c:v>
                </c:pt>
                <c:pt idx="11">
                  <c:v>4</c:v>
                </c:pt>
                <c:pt idx="12">
                  <c:v>1.6</c:v>
                </c:pt>
                <c:pt idx="13">
                  <c:v>0.60000000000000064</c:v>
                </c:pt>
                <c:pt idx="14">
                  <c:v>0.5</c:v>
                </c:pt>
                <c:pt idx="15">
                  <c:v>0.30000000000000032</c:v>
                </c:pt>
                <c:pt idx="16">
                  <c:v>0.2</c:v>
                </c:pt>
                <c:pt idx="17">
                  <c:v>0.2</c:v>
                </c:pt>
                <c:pt idx="18">
                  <c:v>0.2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338-4811-B167-56B101E057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142880768"/>
        <c:axId val="142882304"/>
      </c:barChart>
      <c:catAx>
        <c:axId val="14288076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lang="en-GB" sz="13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sr-Latn-RS"/>
          </a:p>
        </c:txPr>
        <c:crossAx val="142882304"/>
        <c:crosses val="autoZero"/>
        <c:auto val="1"/>
        <c:lblAlgn val="ctr"/>
        <c:lblOffset val="100"/>
        <c:noMultiLvlLbl val="0"/>
      </c:catAx>
      <c:valAx>
        <c:axId val="142882304"/>
        <c:scaling>
          <c:orientation val="minMax"/>
        </c:scaling>
        <c:delete val="0"/>
        <c:axPos val="t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lang="en-GB" sz="1000" b="0" i="0" u="none" strike="noStrike" baseline="0">
                <a:solidFill>
                  <a:srgbClr val="C0C0C0"/>
                </a:solidFill>
                <a:latin typeface="Calibri"/>
                <a:ea typeface="Calibri"/>
                <a:cs typeface="Calibri"/>
              </a:defRPr>
            </a:pPr>
            <a:endParaRPr lang="sr-Latn-RS"/>
          </a:p>
        </c:txPr>
        <c:crossAx val="14288076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sr-Latn-R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4939018075204416E-2"/>
          <c:y val="0.27605547059352675"/>
          <c:w val="0.9594484793591691"/>
          <c:h val="0.72009204444013863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Osnovno</c:v>
                </c:pt>
              </c:strCache>
            </c:strRef>
          </c:tx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numFmt formatCode="#,##0.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GB" sz="1600"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Sheet1!$B$2</c:f>
              <c:numCache>
                <c:formatCode>General</c:formatCode>
                <c:ptCount val="1"/>
                <c:pt idx="0">
                  <c:v>2.1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47B-4F4C-8DE9-DF663927ACE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Srednje</c:v>
                </c:pt>
              </c:strCache>
            </c:strRef>
          </c:tx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numFmt formatCode="#,##0.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GB" sz="1600"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Sheet1!$C$2</c:f>
              <c:numCache>
                <c:formatCode>General</c:formatCode>
                <c:ptCount val="1"/>
                <c:pt idx="0">
                  <c:v>31.5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47B-4F4C-8DE9-DF663927ACE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Više i visoko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66,4</a:t>
                    </a:r>
                    <a:r>
                      <a:rPr lang="sr-Latn-RS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Sheet1!$D$2</c:f>
              <c:numCache>
                <c:formatCode>General</c:formatCode>
                <c:ptCount val="1"/>
                <c:pt idx="0">
                  <c:v>66.400000000000006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33031680"/>
        <c:axId val="33033216"/>
      </c:barChart>
      <c:catAx>
        <c:axId val="33031680"/>
        <c:scaling>
          <c:orientation val="minMax"/>
        </c:scaling>
        <c:delete val="1"/>
        <c:axPos val="l"/>
        <c:majorTickMark val="out"/>
        <c:minorTickMark val="none"/>
        <c:tickLblPos val="none"/>
        <c:crossAx val="33033216"/>
        <c:crosses val="autoZero"/>
        <c:auto val="1"/>
        <c:lblAlgn val="ctr"/>
        <c:lblOffset val="100"/>
        <c:noMultiLvlLbl val="0"/>
      </c:catAx>
      <c:valAx>
        <c:axId val="33033216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one"/>
        <c:crossAx val="33031680"/>
        <c:crosses val="autoZero"/>
        <c:crossBetween val="between"/>
      </c:valAx>
      <c:spPr>
        <a:noFill/>
        <a:ln w="25358">
          <a:noFill/>
        </a:ln>
      </c:spPr>
    </c:plotArea>
    <c:legend>
      <c:legendPos val="r"/>
      <c:layout>
        <c:manualLayout>
          <c:xMode val="edge"/>
          <c:yMode val="edge"/>
          <c:x val="0.22225498117083212"/>
          <c:y val="9.4490072764940661E-2"/>
          <c:w val="0.62466100650462331"/>
          <c:h val="0.27486008210552582"/>
        </c:manualLayout>
      </c:layout>
      <c:overlay val="0"/>
      <c:txPr>
        <a:bodyPr/>
        <a:lstStyle/>
        <a:p>
          <a:pPr>
            <a:defRPr lang="en-GB" sz="1200"/>
          </a:pPr>
          <a:endParaRPr lang="sr-Latn-RS"/>
        </a:p>
      </c:txPr>
    </c:legend>
    <c:plotVisOnly val="1"/>
    <c:dispBlanksAs val="gap"/>
    <c:showDLblsOverMax val="0"/>
  </c:chart>
  <c:txPr>
    <a:bodyPr/>
    <a:lstStyle/>
    <a:p>
      <a:pPr>
        <a:defRPr sz="1797"/>
      </a:pPr>
      <a:endParaRPr lang="sr-Latn-RS"/>
    </a:p>
  </c:tx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0196352947600753"/>
          <c:y val="6.7746155693763771E-2"/>
          <c:w val="0.48042390299383042"/>
          <c:h val="0.90250699700359605"/>
        </c:manualLayout>
      </c:layout>
      <c:barChart>
        <c:barDir val="bar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numFmt formatCode="#,##0.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GB" sz="18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Sheet1!$A$2:$A$16</c:f>
              <c:strCache>
                <c:ptCount val="15"/>
                <c:pt idx="0">
                  <c:v>Kulturno istorijsko nasledje</c:v>
                </c:pt>
                <c:pt idx="1">
                  <c:v>Gostoprimstvo</c:v>
                </c:pt>
                <c:pt idx="2">
                  <c:v>Gastronomska i enološka ponuda</c:v>
                </c:pt>
                <c:pt idx="3">
                  <c:v>Dobar odnos cene i kvaliteta</c:v>
                </c:pt>
                <c:pt idx="4">
                  <c:v>Prirodne atrakcije</c:v>
                </c:pt>
                <c:pt idx="5">
                  <c:v>Zabava, provod, izlasci</c:v>
                </c:pt>
                <c:pt idx="6">
                  <c:v>Kvalitet smeštaja</c:v>
                </c:pt>
                <c:pt idx="7">
                  <c:v>Blizina turističke destinacije</c:v>
                </c:pt>
                <c:pt idx="8">
                  <c:v>Poseta manifestacijama/dogadjajima</c:v>
                </c:pt>
                <c:pt idx="9">
                  <c:v>Poslovni dogadjaji-poslovni sastanak</c:v>
                </c:pt>
                <c:pt idx="10">
                  <c:v>Sport i aktivan odmor</c:v>
                </c:pt>
                <c:pt idx="11">
                  <c:v>Šoping (kupovina)</c:v>
                </c:pt>
                <c:pt idx="12">
                  <c:v>Medicinski turizam</c:v>
                </c:pt>
                <c:pt idx="13">
                  <c:v>Poslovni dogadjaji-sajmovi</c:v>
                </c:pt>
                <c:pt idx="14">
                  <c:v>Postojanje dodatnih sadržaja za roditelje sa decom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47.2</c:v>
                </c:pt>
                <c:pt idx="1">
                  <c:v>41.2</c:v>
                </c:pt>
                <c:pt idx="2">
                  <c:v>37.6</c:v>
                </c:pt>
                <c:pt idx="3">
                  <c:v>30</c:v>
                </c:pt>
                <c:pt idx="4">
                  <c:v>26.1</c:v>
                </c:pt>
                <c:pt idx="5">
                  <c:v>24.2</c:v>
                </c:pt>
                <c:pt idx="6">
                  <c:v>12.5</c:v>
                </c:pt>
                <c:pt idx="7">
                  <c:v>10.200000000000001</c:v>
                </c:pt>
                <c:pt idx="8">
                  <c:v>9</c:v>
                </c:pt>
                <c:pt idx="9">
                  <c:v>7.8</c:v>
                </c:pt>
                <c:pt idx="10">
                  <c:v>7.5</c:v>
                </c:pt>
                <c:pt idx="11">
                  <c:v>5.8</c:v>
                </c:pt>
                <c:pt idx="12">
                  <c:v>4.3</c:v>
                </c:pt>
                <c:pt idx="13">
                  <c:v>3.6</c:v>
                </c:pt>
                <c:pt idx="14">
                  <c:v>3.3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FBB-4BE8-A117-357F8D6684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142944512"/>
        <c:axId val="142946304"/>
      </c:barChart>
      <c:catAx>
        <c:axId val="142944512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lang="en-GB" sz="1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sr-Latn-RS"/>
          </a:p>
        </c:txPr>
        <c:crossAx val="142946304"/>
        <c:crosses val="autoZero"/>
        <c:auto val="1"/>
        <c:lblAlgn val="ctr"/>
        <c:lblOffset val="100"/>
        <c:noMultiLvlLbl val="0"/>
      </c:catAx>
      <c:valAx>
        <c:axId val="142946304"/>
        <c:scaling>
          <c:orientation val="minMax"/>
          <c:max val="60"/>
        </c:scaling>
        <c:delete val="0"/>
        <c:axPos val="t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lang="en-GB" sz="1000" b="0" i="0" u="none" strike="noStrike" baseline="0">
                <a:solidFill>
                  <a:srgbClr val="C0C0C0"/>
                </a:solidFill>
                <a:latin typeface="Calibri"/>
                <a:ea typeface="Calibri"/>
                <a:cs typeface="Calibri"/>
              </a:defRPr>
            </a:pPr>
            <a:endParaRPr lang="sr-Latn-RS"/>
          </a:p>
        </c:txPr>
        <c:crossAx val="14294451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sr-Latn-RS"/>
    </a:p>
  </c:txPr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0196352947600753"/>
          <c:y val="6.7746155693763771E-2"/>
          <c:w val="0.46726596675415588"/>
          <c:h val="0.90250699700359605"/>
        </c:manualLayout>
      </c:layout>
      <c:barChart>
        <c:barDir val="bar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numFmt formatCode="#,##0.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GB" sz="1805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Sheet1!$A$2:$A$16</c:f>
              <c:strCache>
                <c:ptCount val="15"/>
                <c:pt idx="0">
                  <c:v>Nema nezadovoljstva</c:v>
                </c:pt>
                <c:pt idx="1">
                  <c:v>Čistoća grada</c:v>
                </c:pt>
                <c:pt idx="2">
                  <c:v>Kvalitet smeštaja</c:v>
                </c:pt>
                <c:pt idx="3">
                  <c:v>Šoping (kupovina)</c:v>
                </c:pt>
                <c:pt idx="4">
                  <c:v>Gradski prevoz</c:v>
                </c:pt>
                <c:pt idx="5">
                  <c:v>Gastronomska i enološka ponuda</c:v>
                </c:pt>
                <c:pt idx="6">
                  <c:v>Ljubaznost</c:v>
                </c:pt>
                <c:pt idx="7">
                  <c:v>Turistička signalizacija</c:v>
                </c:pt>
                <c:pt idx="8">
                  <c:v>Prirodne atrakcije</c:v>
                </c:pt>
                <c:pt idx="9">
                  <c:v>Kvalitet puteva</c:v>
                </c:pt>
                <c:pt idx="10">
                  <c:v>Kulturno istorijsko nasledje</c:v>
                </c:pt>
                <c:pt idx="11">
                  <c:v>Blizina turističke destinacije</c:v>
                </c:pt>
                <c:pt idx="12">
                  <c:v>Cene taksi prevoza</c:v>
                </c:pt>
                <c:pt idx="13">
                  <c:v>Odnos cene i kvaliteta</c:v>
                </c:pt>
                <c:pt idx="14">
                  <c:v>Turističke mape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62.5</c:v>
                </c:pt>
                <c:pt idx="1">
                  <c:v>4.2</c:v>
                </c:pt>
                <c:pt idx="2">
                  <c:v>3.6</c:v>
                </c:pt>
                <c:pt idx="3">
                  <c:v>2.9</c:v>
                </c:pt>
                <c:pt idx="4">
                  <c:v>2.9</c:v>
                </c:pt>
                <c:pt idx="5">
                  <c:v>2.5</c:v>
                </c:pt>
                <c:pt idx="6">
                  <c:v>2.4</c:v>
                </c:pt>
                <c:pt idx="7">
                  <c:v>2.2000000000000002</c:v>
                </c:pt>
                <c:pt idx="8">
                  <c:v>1.8</c:v>
                </c:pt>
                <c:pt idx="9">
                  <c:v>1.7</c:v>
                </c:pt>
                <c:pt idx="10">
                  <c:v>1.6</c:v>
                </c:pt>
                <c:pt idx="11">
                  <c:v>1.6</c:v>
                </c:pt>
                <c:pt idx="12">
                  <c:v>1.5</c:v>
                </c:pt>
                <c:pt idx="13">
                  <c:v>1.4</c:v>
                </c:pt>
                <c:pt idx="14">
                  <c:v>1.3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125-4C95-80AC-1DFC76911E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143017856"/>
        <c:axId val="143019392"/>
      </c:barChart>
      <c:catAx>
        <c:axId val="143017856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lang="en-GB" sz="1404" b="0" i="0" u="none" strike="noStrike" baseline="0">
                <a:solidFill>
                  <a:srgbClr val="000000"/>
                </a:solidFill>
                <a:latin typeface="Calibri" pitchFamily="34" charset="0"/>
                <a:ea typeface="Cambria"/>
                <a:cs typeface="Cambria"/>
              </a:defRPr>
            </a:pPr>
            <a:endParaRPr lang="sr-Latn-RS"/>
          </a:p>
        </c:txPr>
        <c:crossAx val="143019392"/>
        <c:crosses val="autoZero"/>
        <c:auto val="1"/>
        <c:lblAlgn val="ctr"/>
        <c:lblOffset val="100"/>
        <c:noMultiLvlLbl val="0"/>
      </c:catAx>
      <c:valAx>
        <c:axId val="143019392"/>
        <c:scaling>
          <c:orientation val="minMax"/>
        </c:scaling>
        <c:delete val="0"/>
        <c:axPos val="t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lang="en-GB" sz="1003" b="0" i="0" u="none" strike="noStrike" baseline="0">
                <a:solidFill>
                  <a:srgbClr val="C0C0C0"/>
                </a:solidFill>
                <a:latin typeface="Calibri"/>
                <a:ea typeface="Calibri"/>
                <a:cs typeface="Calibri"/>
              </a:defRPr>
            </a:pPr>
            <a:endParaRPr lang="sr-Latn-RS"/>
          </a:p>
        </c:txPr>
        <c:crossAx val="143017856"/>
        <c:crosses val="autoZero"/>
        <c:crossBetween val="between"/>
      </c:valAx>
      <c:spPr>
        <a:noFill/>
        <a:ln w="25473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5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sr-Latn-RS"/>
    </a:p>
  </c:txPr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3175077079530946"/>
          <c:y val="6.7746155693763771E-2"/>
          <c:w val="0.62674719971313775"/>
          <c:h val="0.90250699700359605"/>
        </c:manualLayout>
      </c:layout>
      <c:barChart>
        <c:barDir val="bar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tx2">
                  <a:lumMod val="75000"/>
                </a:schemeClr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C3E8-41FD-B6F6-3B615F934C8F}"/>
              </c:ext>
            </c:extLst>
          </c:dPt>
          <c:dPt>
            <c:idx val="1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3E8-41FD-B6F6-3B615F934C8F}"/>
              </c:ext>
            </c:extLst>
          </c:dPt>
          <c:dPt>
            <c:idx val="2"/>
            <c:invertIfNegative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C3E8-41FD-B6F6-3B615F934C8F}"/>
              </c:ext>
            </c:extLst>
          </c:dPt>
          <c:dPt>
            <c:idx val="3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3E8-41FD-B6F6-3B615F934C8F}"/>
              </c:ext>
            </c:extLst>
          </c:dPt>
          <c:dPt>
            <c:idx val="4"/>
            <c:invertIfNegative val="0"/>
            <c:bubble3D val="0"/>
            <c:spPr>
              <a:solidFill>
                <a:srgbClr val="FF0000">
                  <a:alpha val="58000"/>
                </a:srgbClr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C3E8-41FD-B6F6-3B615F934C8F}"/>
              </c:ext>
            </c:extLst>
          </c:dPt>
          <c:dPt>
            <c:idx val="5"/>
            <c:invertIfNegative val="0"/>
            <c:bubble3D val="0"/>
            <c:spPr>
              <a:solidFill>
                <a:srgbClr val="FF0000">
                  <a:alpha val="88000"/>
                </a:srgbClr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3E8-41FD-B6F6-3B615F934C8F}"/>
              </c:ext>
            </c:extLst>
          </c:dPt>
          <c:dPt>
            <c:idx val="6"/>
            <c:invertIfNegative val="0"/>
            <c:bubble3D val="0"/>
            <c:spPr>
              <a:solidFill>
                <a:srgbClr val="FF00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C3E8-41FD-B6F6-3B615F934C8F}"/>
              </c:ext>
            </c:extLst>
          </c:dPt>
          <c:dLbls>
            <c:numFmt formatCode="#,##0.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GB" sz="18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Potpuno zadovoljan</c:v>
                </c:pt>
                <c:pt idx="1">
                  <c:v>Uglavnom zadovoljan      </c:v>
                </c:pt>
                <c:pt idx="2">
                  <c:v>Top 2 box (ocene 4+5)</c:v>
                </c:pt>
                <c:pt idx="3">
                  <c:v>Niti zadovoljan, ni nezadovoljan</c:v>
                </c:pt>
                <c:pt idx="4">
                  <c:v>Bottom 2 box (ocene 1+2)</c:v>
                </c:pt>
                <c:pt idx="5">
                  <c:v>Uglavnom nezadovoljan      </c:v>
                </c:pt>
                <c:pt idx="6">
                  <c:v>Potpuno nezadovoljan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51.3</c:v>
                </c:pt>
                <c:pt idx="1">
                  <c:v>43.4</c:v>
                </c:pt>
                <c:pt idx="2">
                  <c:v>94.7</c:v>
                </c:pt>
                <c:pt idx="3">
                  <c:v>4.0999999999999996</c:v>
                </c:pt>
                <c:pt idx="4">
                  <c:v>1.2</c:v>
                </c:pt>
                <c:pt idx="5">
                  <c:v>1.1000000000000001</c:v>
                </c:pt>
                <c:pt idx="6">
                  <c:v>0.1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C3E8-41FD-B6F6-3B615F934C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143801728"/>
        <c:axId val="143803520"/>
      </c:barChart>
      <c:catAx>
        <c:axId val="14380172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lang="en-GB" sz="1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sr-Latn-RS"/>
          </a:p>
        </c:txPr>
        <c:crossAx val="143803520"/>
        <c:crosses val="autoZero"/>
        <c:auto val="1"/>
        <c:lblAlgn val="ctr"/>
        <c:lblOffset val="100"/>
        <c:noMultiLvlLbl val="0"/>
      </c:catAx>
      <c:valAx>
        <c:axId val="143803520"/>
        <c:scaling>
          <c:orientation val="minMax"/>
        </c:scaling>
        <c:delete val="0"/>
        <c:axPos val="t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lang="en-GB" sz="1000" b="0" i="0" u="none" strike="noStrike" baseline="0">
                <a:solidFill>
                  <a:srgbClr val="C0C0C0"/>
                </a:solidFill>
                <a:latin typeface="Calibri"/>
                <a:ea typeface="Calibri"/>
                <a:cs typeface="Calibri"/>
              </a:defRPr>
            </a:pPr>
            <a:endParaRPr lang="sr-Latn-RS"/>
          </a:p>
        </c:txPr>
        <c:crossAx val="14380172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sr-Latn-R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4939018075204416E-2"/>
          <c:y val="0.27605547059352675"/>
          <c:w val="0.9594484793591691"/>
          <c:h val="0.72009204444013863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Zarađuje</c:v>
                </c:pt>
              </c:strCache>
            </c:strRef>
          </c:tx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dLbl>
              <c:idx val="0"/>
              <c:numFmt formatCode="#,##0.0&quot;%&quot;" sourceLinked="0"/>
              <c:spPr/>
              <c:txPr>
                <a:bodyPr/>
                <a:lstStyle/>
                <a:p>
                  <a:pPr>
                    <a:defRPr lang="en-GB" sz="1600" b="1"/>
                  </a:pPr>
                  <a:endParaRPr lang="sr-Latn-R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GB" sz="1600"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Sheet1!$B$2</c:f>
              <c:numCache>
                <c:formatCode>General</c:formatCode>
                <c:ptCount val="1"/>
                <c:pt idx="0">
                  <c:v>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734-45F2-81B1-EC594991D78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Student/učenik</c:v>
                </c:pt>
              </c:strCache>
            </c:strRef>
          </c:tx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numFmt formatCode="#,##0.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GB" sz="1600"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Sheet1!$C$2</c:f>
              <c:numCache>
                <c:formatCode>General</c:formatCode>
                <c:ptCount val="1"/>
                <c:pt idx="0">
                  <c:v>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734-45F2-81B1-EC594991D78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Nezaposlen</c:v>
                </c:pt>
              </c:strCache>
            </c:strRef>
          </c:tx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numFmt formatCode="#,##0.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GB" sz="1600"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Sheet1!$D$2</c:f>
              <c:numCache>
                <c:formatCode>General</c:formatCode>
                <c:ptCount val="1"/>
                <c:pt idx="0">
                  <c:v>4.7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6734-45F2-81B1-EC594991D78E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Penzioner</c:v>
                </c:pt>
              </c:strCache>
            </c:strRef>
          </c:tx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dLbl>
              <c:idx val="0"/>
              <c:layout>
                <c:manualLayout>
                  <c:x val="6.9565217391304524E-3"/>
                  <c:y val="-0.1843687374749503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734-45F2-81B1-EC594991D78E}"/>
                </c:ext>
              </c:extLst>
            </c:dLbl>
            <c:numFmt formatCode="#,##0.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en-GB" sz="1600" b="1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Sheet1!$E$2</c:f>
              <c:numCache>
                <c:formatCode>General</c:formatCode>
                <c:ptCount val="1"/>
                <c:pt idx="0">
                  <c:v>5.3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6734-45F2-81B1-EC594991D78E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Domaćica</c:v>
                </c:pt>
              </c:strCache>
            </c:strRef>
          </c:tx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dLbl>
              <c:idx val="0"/>
              <c:layout>
                <c:manualLayout>
                  <c:x val="8.6956521739131702E-3"/>
                  <c:y val="0.200400801603206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734-45F2-81B1-EC594991D78E}"/>
                </c:ext>
              </c:extLst>
            </c:dLbl>
            <c:numFmt formatCode="#,##0.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en-GB" sz="1100" b="1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Sheet1!$F$2</c:f>
              <c:numCache>
                <c:formatCode>General</c:formatCode>
                <c:ptCount val="1"/>
                <c:pt idx="0">
                  <c:v>1.2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6734-45F2-81B1-EC594991D78E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Ostalo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200" b="1" smtClean="0"/>
                      <a:t>2,8</a:t>
                    </a:r>
                    <a:r>
                      <a:rPr lang="sr-Latn-RS" sz="1200" b="1" smtClean="0"/>
                      <a:t>%</a:t>
                    </a:r>
                    <a:endParaRPr lang="en-US" sz="1200" b="1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Sheet1!$G$2</c:f>
              <c:numCache>
                <c:formatCode>General</c:formatCode>
                <c:ptCount val="1"/>
                <c:pt idx="0">
                  <c:v>2.8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33395072"/>
        <c:axId val="33396608"/>
      </c:barChart>
      <c:catAx>
        <c:axId val="33395072"/>
        <c:scaling>
          <c:orientation val="minMax"/>
        </c:scaling>
        <c:delete val="1"/>
        <c:axPos val="l"/>
        <c:majorTickMark val="out"/>
        <c:minorTickMark val="none"/>
        <c:tickLblPos val="none"/>
        <c:crossAx val="33396608"/>
        <c:crosses val="autoZero"/>
        <c:auto val="1"/>
        <c:lblAlgn val="ctr"/>
        <c:lblOffset val="100"/>
        <c:noMultiLvlLbl val="0"/>
      </c:catAx>
      <c:valAx>
        <c:axId val="33396608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one"/>
        <c:crossAx val="33395072"/>
        <c:crosses val="autoZero"/>
        <c:crossBetween val="between"/>
      </c:valAx>
      <c:spPr>
        <a:noFill/>
        <a:ln w="25410">
          <a:noFill/>
        </a:ln>
      </c:spPr>
    </c:plotArea>
    <c:legend>
      <c:legendPos val="r"/>
      <c:layout>
        <c:manualLayout>
          <c:xMode val="edge"/>
          <c:yMode val="edge"/>
          <c:x val="3.4428851543491873E-2"/>
          <c:y val="1.4329137001587383E-2"/>
          <c:w val="0.93393919890448474"/>
          <c:h val="0.35566759733169812"/>
        </c:manualLayout>
      </c:layout>
      <c:overlay val="0"/>
      <c:txPr>
        <a:bodyPr/>
        <a:lstStyle/>
        <a:p>
          <a:pPr>
            <a:defRPr lang="en-GB" sz="1200"/>
          </a:pPr>
          <a:endParaRPr lang="sr-Latn-RS"/>
        </a:p>
      </c:txPr>
    </c:legend>
    <c:plotVisOnly val="1"/>
    <c:dispBlanksAs val="gap"/>
    <c:showDLblsOverMax val="0"/>
  </c:chart>
  <c:txPr>
    <a:bodyPr/>
    <a:lstStyle/>
    <a:p>
      <a:pPr>
        <a:defRPr sz="1801"/>
      </a:pPr>
      <a:endParaRPr lang="sr-Latn-R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4939018075204416E-2"/>
          <c:y val="0.27605547059352675"/>
          <c:w val="0.95944847935916933"/>
          <c:h val="0.72009204444013863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Iznad proseka</c:v>
                </c:pt>
              </c:strCache>
            </c:strRef>
          </c:tx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dLbl>
              <c:idx val="0"/>
              <c:numFmt formatCode="#,##0.0&quot;%&quot;" sourceLinked="0"/>
              <c:spPr/>
              <c:txPr>
                <a:bodyPr/>
                <a:lstStyle/>
                <a:p>
                  <a:pPr>
                    <a:defRPr lang="en-GB" sz="1600" b="1"/>
                  </a:pPr>
                  <a:endParaRPr lang="sr-Latn-R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GB" sz="1600"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Sheet1!$B$2</c:f>
              <c:numCache>
                <c:formatCode>General</c:formatCode>
                <c:ptCount val="1"/>
                <c:pt idx="0">
                  <c:v>28.4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734-45F2-81B1-EC594991D78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Prosečan</c:v>
                </c:pt>
              </c:strCache>
            </c:strRef>
          </c:tx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numFmt formatCode="#,##0.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GB" sz="1600"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Sheet1!$C$2</c:f>
              <c:numCache>
                <c:formatCode>General</c:formatCode>
                <c:ptCount val="1"/>
                <c:pt idx="0">
                  <c:v>58.8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734-45F2-81B1-EC594991D78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Ispod proseka</c:v>
                </c:pt>
              </c:strCache>
            </c:strRef>
          </c:tx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numFmt formatCode="#,##0.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GB" sz="1600"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Sheet1!$D$2</c:f>
              <c:numCache>
                <c:formatCode>General</c:formatCode>
                <c:ptCount val="1"/>
                <c:pt idx="0">
                  <c:v>5.7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6734-45F2-81B1-EC594991D78E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Ne znam/Bez odgovora</c:v>
                </c:pt>
              </c:strCache>
            </c:strRef>
          </c:tx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dLbl>
              <c:idx val="0"/>
              <c:layout>
                <c:manualLayout>
                  <c:x val="6.9565217391304524E-3"/>
                  <c:y val="-0.184368737474950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734-45F2-81B1-EC594991D78E}"/>
                </c:ext>
              </c:extLst>
            </c:dLbl>
            <c:numFmt formatCode="#,##0.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en-GB" sz="1600" b="1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Sheet1!$E$2</c:f>
              <c:numCache>
                <c:formatCode>General</c:formatCode>
                <c:ptCount val="1"/>
                <c:pt idx="0">
                  <c:v>7.1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6734-45F2-81B1-EC594991D7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33460224"/>
        <c:axId val="33461760"/>
      </c:barChart>
      <c:catAx>
        <c:axId val="33460224"/>
        <c:scaling>
          <c:orientation val="minMax"/>
        </c:scaling>
        <c:delete val="1"/>
        <c:axPos val="l"/>
        <c:majorTickMark val="out"/>
        <c:minorTickMark val="none"/>
        <c:tickLblPos val="none"/>
        <c:crossAx val="33461760"/>
        <c:crosses val="autoZero"/>
        <c:auto val="1"/>
        <c:lblAlgn val="ctr"/>
        <c:lblOffset val="100"/>
        <c:noMultiLvlLbl val="0"/>
      </c:catAx>
      <c:valAx>
        <c:axId val="33461760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one"/>
        <c:crossAx val="33460224"/>
        <c:crosses val="autoZero"/>
        <c:crossBetween val="between"/>
      </c:valAx>
      <c:spPr>
        <a:noFill/>
        <a:ln w="25410">
          <a:noFill/>
        </a:ln>
      </c:spPr>
    </c:plotArea>
    <c:legend>
      <c:legendPos val="r"/>
      <c:layout>
        <c:manualLayout>
          <c:xMode val="edge"/>
          <c:yMode val="edge"/>
          <c:x val="3.4428851543491873E-2"/>
          <c:y val="1.4329137001587383E-2"/>
          <c:w val="0.93634523846188522"/>
          <c:h val="0.37148631870118048"/>
        </c:manualLayout>
      </c:layout>
      <c:overlay val="0"/>
      <c:txPr>
        <a:bodyPr/>
        <a:lstStyle/>
        <a:p>
          <a:pPr>
            <a:defRPr lang="en-GB" sz="1200"/>
          </a:pPr>
          <a:endParaRPr lang="sr-Latn-RS"/>
        </a:p>
      </c:txPr>
    </c:legend>
    <c:plotVisOnly val="1"/>
    <c:dispBlanksAs val="gap"/>
    <c:showDLblsOverMax val="0"/>
  </c:chart>
  <c:txPr>
    <a:bodyPr/>
    <a:lstStyle/>
    <a:p>
      <a:pPr>
        <a:defRPr sz="1801"/>
      </a:pPr>
      <a:endParaRPr lang="sr-Latn-R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4406985940375763"/>
          <c:y val="2.9224934294261557E-2"/>
          <c:w val="0.41850990410181432"/>
          <c:h val="0.9637334600286694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Q1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chemeClr val="accent1"/>
              </a:solidFill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10E-4713-91E5-5204311A41FB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>
                  <a:alpha val="63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10E-4713-91E5-5204311A41FB}"/>
              </c:ext>
            </c:extLst>
          </c:dPt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8,0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mtClean="0"/>
                      <a:t>13,0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Sheet1!$A$2:$A$9</c:f>
              <c:strCache>
                <c:ptCount val="8"/>
                <c:pt idx="0">
                  <c:v>Severna Evropa</c:v>
                </c:pt>
                <c:pt idx="1">
                  <c:v>Australija i Severna Amerika</c:v>
                </c:pt>
                <c:pt idx="2">
                  <c:v>Istočna Evropa</c:v>
                </c:pt>
                <c:pt idx="3">
                  <c:v>Srednja Evropa</c:v>
                </c:pt>
                <c:pt idx="4">
                  <c:v>Južna i Srednja Amerika, Azija i Afrika</c:v>
                </c:pt>
                <c:pt idx="5">
                  <c:v>Ostale zemlje Jugoistočne Evrope</c:v>
                </c:pt>
                <c:pt idx="6">
                  <c:v>Zapadna i Jugozapadna Evropa</c:v>
                </c:pt>
                <c:pt idx="7">
                  <c:v>Ex Yu zemlje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3.9</c:v>
                </c:pt>
                <c:pt idx="1">
                  <c:v>4.5999999999999996</c:v>
                </c:pt>
                <c:pt idx="2">
                  <c:v>8</c:v>
                </c:pt>
                <c:pt idx="3">
                  <c:v>9.1999999999999993</c:v>
                </c:pt>
                <c:pt idx="4">
                  <c:v>9.6</c:v>
                </c:pt>
                <c:pt idx="5">
                  <c:v>13</c:v>
                </c:pt>
                <c:pt idx="6">
                  <c:v>22.1</c:v>
                </c:pt>
                <c:pt idx="7">
                  <c:v>29.7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10E-4713-91E5-5204311A41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33296384"/>
        <c:axId val="33224960"/>
      </c:barChart>
      <c:valAx>
        <c:axId val="3322496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3296384"/>
        <c:crosses val="autoZero"/>
        <c:crossBetween val="between"/>
      </c:valAx>
      <c:catAx>
        <c:axId val="33296384"/>
        <c:scaling>
          <c:orientation val="minMax"/>
        </c:scaling>
        <c:delete val="0"/>
        <c:axPos val="l"/>
        <c:majorTickMark val="out"/>
        <c:minorTickMark val="none"/>
        <c:tickLblPos val="nextTo"/>
        <c:crossAx val="33224960"/>
        <c:crosses val="autoZero"/>
        <c:auto val="1"/>
        <c:lblAlgn val="ctr"/>
        <c:lblOffset val="100"/>
        <c:noMultiLvlLbl val="0"/>
      </c:catAx>
      <c:spPr>
        <a:noFill/>
        <a:ln w="25390">
          <a:noFill/>
        </a:ln>
      </c:spPr>
    </c:plotArea>
    <c:plotVisOnly val="1"/>
    <c:dispBlanksAs val="zero"/>
    <c:showDLblsOverMax val="0"/>
  </c:chart>
  <c:txPr>
    <a:bodyPr/>
    <a:lstStyle/>
    <a:p>
      <a:pPr>
        <a:defRPr sz="1799"/>
      </a:pPr>
      <a:endParaRPr lang="sr-Latn-R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576418679903977"/>
          <c:y val="6.7746155693763771E-2"/>
          <c:w val="0.71374084018675865"/>
          <c:h val="0.90250699700359605"/>
        </c:manualLayout>
      </c:layout>
      <c:barChart>
        <c:barDir val="bar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numFmt formatCode="#,##0.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GB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Sheet1!$A$2:$A$17</c:f>
              <c:strCache>
                <c:ptCount val="16"/>
                <c:pt idx="0">
                  <c:v>Bosna i Hercegovina</c:v>
                </c:pt>
                <c:pt idx="1">
                  <c:v>Rusija</c:v>
                </c:pt>
                <c:pt idx="2">
                  <c:v>Slovenija</c:v>
                </c:pt>
                <c:pt idx="3">
                  <c:v>Hrvatska</c:v>
                </c:pt>
                <c:pt idx="4">
                  <c:v>Nemačka</c:v>
                </c:pt>
                <c:pt idx="5">
                  <c:v>Crna Gora</c:v>
                </c:pt>
                <c:pt idx="6">
                  <c:v>Turska</c:v>
                </c:pt>
                <c:pt idx="7">
                  <c:v>Italija</c:v>
                </c:pt>
                <c:pt idx="8">
                  <c:v>Makedonija, BJR</c:v>
                </c:pt>
                <c:pt idx="9">
                  <c:v>Grčka</c:v>
                </c:pt>
                <c:pt idx="10">
                  <c:v>Francuska</c:v>
                </c:pt>
                <c:pt idx="11">
                  <c:v>Holandija</c:v>
                </c:pt>
                <c:pt idx="12">
                  <c:v>Švajcarska</c:v>
                </c:pt>
                <c:pt idx="13">
                  <c:v>Rumunija</c:v>
                </c:pt>
                <c:pt idx="14">
                  <c:v>Poljska</c:v>
                </c:pt>
                <c:pt idx="15">
                  <c:v>Ostalo</c:v>
                </c:pt>
              </c:strCache>
            </c:str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10</c:v>
                </c:pt>
                <c:pt idx="1">
                  <c:v>6.5</c:v>
                </c:pt>
                <c:pt idx="2">
                  <c:v>5.6</c:v>
                </c:pt>
                <c:pt idx="3">
                  <c:v>5.5</c:v>
                </c:pt>
                <c:pt idx="4">
                  <c:v>5.4</c:v>
                </c:pt>
                <c:pt idx="5">
                  <c:v>5.0999999999999996</c:v>
                </c:pt>
                <c:pt idx="6">
                  <c:v>5</c:v>
                </c:pt>
                <c:pt idx="7">
                  <c:v>4.5999999999999996</c:v>
                </c:pt>
                <c:pt idx="8">
                  <c:v>3.7</c:v>
                </c:pt>
                <c:pt idx="9">
                  <c:v>3.6</c:v>
                </c:pt>
                <c:pt idx="10">
                  <c:v>3.4</c:v>
                </c:pt>
                <c:pt idx="11">
                  <c:v>2.7</c:v>
                </c:pt>
                <c:pt idx="12">
                  <c:v>2.7</c:v>
                </c:pt>
                <c:pt idx="13">
                  <c:v>2.4</c:v>
                </c:pt>
                <c:pt idx="14">
                  <c:v>2.2999999999999998</c:v>
                </c:pt>
                <c:pt idx="15">
                  <c:v>31.8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0C1-495E-A6FA-C2BC136978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46320256"/>
        <c:axId val="74789248"/>
      </c:barChart>
      <c:catAx>
        <c:axId val="46320256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n-GB" sz="1400"/>
            </a:pPr>
            <a:endParaRPr lang="sr-Latn-RS"/>
          </a:p>
        </c:txPr>
        <c:crossAx val="74789248"/>
        <c:crosses val="autoZero"/>
        <c:auto val="1"/>
        <c:lblAlgn val="ctr"/>
        <c:lblOffset val="100"/>
        <c:noMultiLvlLbl val="0"/>
      </c:catAx>
      <c:valAx>
        <c:axId val="74789248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46320256"/>
        <c:crosses val="autoZero"/>
        <c:crossBetween val="between"/>
      </c:valAx>
      <c:spPr>
        <a:noFill/>
        <a:ln w="25397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7041229221347415E-2"/>
          <c:y val="2.9224934294261557E-2"/>
          <c:w val="0.90508420822397195"/>
          <c:h val="0.96373346002866944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Q1</c:v>
                </c:pt>
              </c:strCache>
            </c:strRef>
          </c:tx>
          <c:dPt>
            <c:idx val="0"/>
            <c:bubble3D val="0"/>
            <c:spPr>
              <a:gradFill>
                <a:gsLst>
                  <a:gs pos="0">
                    <a:srgbClr val="39892F"/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6200000" scaled="1"/>
              </a:gra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A10E-4713-91E5-5204311A41FB}"/>
              </c:ext>
            </c:extLst>
          </c:dPt>
          <c:dPt>
            <c:idx val="1"/>
            <c:bubble3D val="0"/>
            <c:spPr>
              <a:gradFill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60000"/>
                      <a:lumOff val="40000"/>
                    </a:schemeClr>
                  </a:gs>
                </a:gsLst>
                <a:lin ang="16200000" scaled="0"/>
              </a:gradFill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10E-4713-91E5-5204311A41FB}"/>
              </c:ext>
            </c:extLst>
          </c:dPt>
          <c:dLbls>
            <c:dLbl>
              <c:idx val="2"/>
              <c:layout>
                <c:manualLayout>
                  <c:x val="-3.242121826483381E-3"/>
                  <c:y val="-2.3214263371911181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10E-4713-91E5-5204311A41FB}"/>
                </c:ext>
              </c:extLst>
            </c:dLbl>
            <c:dLbl>
              <c:idx val="3"/>
              <c:layout>
                <c:manualLayout>
                  <c:x val="2.1072962227959808E-2"/>
                  <c:y val="-5.4892370688429531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10E-4713-91E5-5204311A41FB}"/>
                </c:ext>
              </c:extLst>
            </c:dLbl>
            <c:numFmt formatCode="#,##0.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GB" sz="1600" b="1"/>
                </a:pPr>
                <a:endParaRPr lang="sr-Latn-R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Ovo je prvi put da boravim u Srbiji</c:v>
                </c:pt>
                <c:pt idx="1">
                  <c:v>I ranije sam imao priliku da turistički boravim u Srbiji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58.2</c:v>
                </c:pt>
                <c:pt idx="1">
                  <c:v>41.8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10E-4713-91E5-5204311A41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 w="25390">
          <a:noFill/>
        </a:ln>
      </c:spPr>
    </c:plotArea>
    <c:plotVisOnly val="1"/>
    <c:dispBlanksAs val="zero"/>
    <c:showDLblsOverMax val="0"/>
  </c:chart>
  <c:txPr>
    <a:bodyPr/>
    <a:lstStyle/>
    <a:p>
      <a:pPr>
        <a:defRPr sz="1799"/>
      </a:pPr>
      <a:endParaRPr lang="sr-Latn-R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7041229221347415E-2"/>
          <c:y val="2.9224934294261557E-2"/>
          <c:w val="0.90508420822397195"/>
          <c:h val="0.96373346002866944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Q1</c:v>
                </c:pt>
              </c:strCache>
            </c:strRef>
          </c:tx>
          <c:dPt>
            <c:idx val="0"/>
            <c:bubble3D val="0"/>
            <c:spPr>
              <a:gradFill>
                <a:gsLst>
                  <a:gs pos="0">
                    <a:srgbClr val="39892F"/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6200000" scaled="1"/>
              </a:gra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A10E-4713-91E5-5204311A41FB}"/>
              </c:ext>
            </c:extLst>
          </c:dPt>
          <c:dPt>
            <c:idx val="1"/>
            <c:bubble3D val="0"/>
            <c:spPr>
              <a:gradFill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60000"/>
                      <a:lumOff val="40000"/>
                    </a:schemeClr>
                  </a:gs>
                </a:gsLst>
                <a:lin ang="16200000" scaled="0"/>
              </a:gradFill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10E-4713-91E5-5204311A41FB}"/>
              </c:ext>
            </c:extLst>
          </c:dPt>
          <c:dPt>
            <c:idx val="2"/>
            <c:bubble3D val="0"/>
            <c:spPr>
              <a:gradFill>
                <a:gsLst>
                  <a:gs pos="0">
                    <a:schemeClr val="accent2">
                      <a:lumMod val="60000"/>
                      <a:lumOff val="40000"/>
                    </a:schemeClr>
                  </a:gs>
                  <a:gs pos="5000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2">
                      <a:lumMod val="20000"/>
                      <a:lumOff val="80000"/>
                    </a:schemeClr>
                  </a:gs>
                </a:gsLst>
                <a:lin ang="16200000" scaled="0"/>
              </a:gra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A10E-4713-91E5-5204311A41FB}"/>
              </c:ext>
            </c:extLst>
          </c:dPt>
          <c:dPt>
            <c:idx val="3"/>
            <c:bubble3D val="0"/>
            <c:spPr>
              <a:solidFill>
                <a:srgbClr val="FFC000">
                  <a:alpha val="63000"/>
                </a:srgb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10E-4713-91E5-5204311A41FB}"/>
              </c:ext>
            </c:extLst>
          </c:dPt>
          <c:dLbls>
            <c:dLbl>
              <c:idx val="2"/>
              <c:layout>
                <c:manualLayout>
                  <c:x val="-3.242121826483381E-3"/>
                  <c:y val="-2.3214263371911181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10E-4713-91E5-5204311A41FB}"/>
                </c:ext>
              </c:extLst>
            </c:dLbl>
            <c:dLbl>
              <c:idx val="3"/>
              <c:layout>
                <c:manualLayout>
                  <c:x val="2.1072962227959808E-2"/>
                  <c:y val="-5.4892370688429531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10E-4713-91E5-5204311A41FB}"/>
                </c:ext>
              </c:extLst>
            </c:dLbl>
            <c:numFmt formatCode="#,##0.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GB" sz="1600" b="1"/>
                </a:pPr>
                <a:endParaRPr lang="sr-Latn-R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Jednom</c:v>
                </c:pt>
                <c:pt idx="1">
                  <c:v>Dva puta</c:v>
                </c:pt>
                <c:pt idx="2">
                  <c:v>Tri puta</c:v>
                </c:pt>
                <c:pt idx="3">
                  <c:v>Četiri puta</c:v>
                </c:pt>
                <c:pt idx="4">
                  <c:v>5-10 puta</c:v>
                </c:pt>
                <c:pt idx="5">
                  <c:v>Više od 10 puta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11.8</c:v>
                </c:pt>
                <c:pt idx="1">
                  <c:v>23.6</c:v>
                </c:pt>
                <c:pt idx="2">
                  <c:v>16</c:v>
                </c:pt>
                <c:pt idx="3">
                  <c:v>6.7</c:v>
                </c:pt>
                <c:pt idx="4">
                  <c:v>28.4</c:v>
                </c:pt>
                <c:pt idx="5">
                  <c:v>13.6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10E-4713-91E5-5204311A41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 w="25390">
          <a:noFill/>
        </a:ln>
      </c:spPr>
    </c:plotArea>
    <c:plotVisOnly val="1"/>
    <c:dispBlanksAs val="zero"/>
    <c:showDLblsOverMax val="0"/>
  </c:chart>
  <c:txPr>
    <a:bodyPr/>
    <a:lstStyle/>
    <a:p>
      <a:pPr>
        <a:defRPr sz="1799"/>
      </a:pPr>
      <a:endParaRPr lang="sr-Latn-R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82913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defTabSz="923925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97313" y="0"/>
            <a:ext cx="2982912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F43E4C17-0D45-48E6-B2FC-7481C60BCA52}" type="datetimeFigureOut">
              <a:rPr lang="en-US"/>
              <a:pPr>
                <a:defRPr/>
              </a:pPr>
              <a:t>6/1/2017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8975" y="4416425"/>
            <a:ext cx="5505450" cy="418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829675"/>
            <a:ext cx="2982913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defTabSz="923925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97313" y="8829675"/>
            <a:ext cx="2982912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45F25C83-CE3E-4577-8984-B9550DB6C6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8008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408C705-BFB4-414F-9D47-E21CD08AC109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0572031-0179-4B1F-B85A-AA563F8472E2}" type="slidenum">
              <a:rPr lang="en-US" smtClean="0"/>
              <a:pPr/>
              <a:t>40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2F191C-BB7D-4D78-BE1D-04C0680B96FE}" type="datetimeFigureOut">
              <a:rPr lang="en-US"/>
              <a:pPr>
                <a:defRPr/>
              </a:pPr>
              <a:t>6/1/2017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09336-3115-4AD6-8375-ED9B7C8E78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64DB4-85E7-4A26-8475-A23639F84178}" type="datetimeFigureOut">
              <a:rPr lang="en-US"/>
              <a:pPr>
                <a:defRPr/>
              </a:pPr>
              <a:t>6/1/2017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4C413-0F8B-47F0-9957-C0ADE358C9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51784-3F37-4AC8-AFCC-5DA93B4DF2EF}" type="datetimeFigureOut">
              <a:rPr lang="en-US"/>
              <a:pPr>
                <a:defRPr/>
              </a:pPr>
              <a:t>6/1/2017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5B4BB5-7217-421C-AD8C-1EAE255156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562600"/>
            <a:ext cx="9144000" cy="130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924B7B-0B87-4B65-887D-16DC5EC92C6A}" type="datetimeFigureOut">
              <a:rPr lang="en-US"/>
              <a:pPr>
                <a:defRPr/>
              </a:pPr>
              <a:t>6/1/2017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3C08D-121B-4DBC-85D9-440BD1DFC2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3ACD1A-C104-4982-ABE1-8A35427FA46C}" type="datetimeFigureOut">
              <a:rPr lang="en-US"/>
              <a:pPr>
                <a:defRPr/>
              </a:pPr>
              <a:t>6/1/2017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AE77E-8828-4D19-9BBC-6885A064C8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75D71E-8099-4B66-9498-4CBC21F2B130}" type="datetimeFigureOut">
              <a:rPr lang="en-US"/>
              <a:pPr>
                <a:defRPr/>
              </a:pPr>
              <a:t>6/1/2017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F90B56-C6FA-45FF-B1F3-18152703AC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B299E-0BBE-4A1D-A115-0B9287B6BB65}" type="datetimeFigureOut">
              <a:rPr lang="en-US"/>
              <a:pPr>
                <a:defRPr/>
              </a:pPr>
              <a:t>6/1/2017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A4E83-26D3-4FB0-92BB-A029D48BF6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82DEA-D571-408D-BA86-E240A6AA4A8D}" type="datetimeFigureOut">
              <a:rPr lang="en-US"/>
              <a:pPr>
                <a:defRPr/>
              </a:pPr>
              <a:t>6/1/2017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962E3E-9C2B-4FBD-B334-C5CB65CF90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E385D-46C6-4E03-BCF0-5B4630610DAB}" type="datetimeFigureOut">
              <a:rPr lang="en-US"/>
              <a:pPr>
                <a:defRPr/>
              </a:pPr>
              <a:t>6/1/2017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C0CE4-78D6-4A25-9217-2A21551AD9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2E73A-5D97-4E09-A587-DD67C86D3F09}" type="datetimeFigureOut">
              <a:rPr lang="en-US"/>
              <a:pPr>
                <a:defRPr/>
              </a:pPr>
              <a:t>6/1/2017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0764E-5AD2-4C9B-B23B-A4CF42DC2C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E0062-5B7C-491D-97D3-0C807623C3DE}" type="datetimeFigureOut">
              <a:rPr lang="en-US"/>
              <a:pPr>
                <a:defRPr/>
              </a:pPr>
              <a:t>6/1/2017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798C2-F175-4CB3-B92D-FEAD1C74CE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B9E4643-8471-4A56-B7DA-403D47B00D7F}" type="datetimeFigureOut">
              <a:rPr lang="en-US"/>
              <a:pPr>
                <a:defRPr/>
              </a:pPr>
              <a:t>6/1/2017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24DF269-07C4-484E-BFA3-DE934EE507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9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office@pro-pozitiv.com" TargetMode="External"/><Relationship Id="rId4" Type="http://schemas.openxmlformats.org/officeDocument/2006/relationships/hyperlink" Target="http://www.pro-pozitiv.com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06675"/>
            <a:ext cx="7772400" cy="1470025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sr-Latn-RS" sz="1600" b="1" dirty="0">
                <a:solidFill>
                  <a:srgbClr val="808080"/>
                </a:solidFill>
              </a:rPr>
              <a:t/>
            </a:r>
            <a:br>
              <a:rPr lang="sr-Latn-RS" sz="1600" b="1" dirty="0">
                <a:solidFill>
                  <a:srgbClr val="808080"/>
                </a:solidFill>
              </a:rPr>
            </a:br>
            <a:r>
              <a:rPr lang="sr-Latn-RS" sz="1600" b="1" dirty="0">
                <a:solidFill>
                  <a:srgbClr val="808080"/>
                </a:solidFill>
              </a:rPr>
              <a:t/>
            </a:r>
            <a:br>
              <a:rPr lang="sr-Latn-RS" sz="1600" b="1" dirty="0">
                <a:solidFill>
                  <a:srgbClr val="808080"/>
                </a:solidFill>
              </a:rPr>
            </a:br>
            <a:r>
              <a:rPr lang="sr-Latn-RS" sz="1600" b="1" dirty="0">
                <a:solidFill>
                  <a:srgbClr val="808080"/>
                </a:solidFill>
              </a:rPr>
              <a:t/>
            </a:r>
            <a:br>
              <a:rPr lang="sr-Latn-RS" sz="1600" b="1" dirty="0">
                <a:solidFill>
                  <a:srgbClr val="808080"/>
                </a:solidFill>
              </a:rPr>
            </a:br>
            <a:r>
              <a:rPr lang="sr-Latn-RS" sz="1400" b="1" dirty="0">
                <a:solidFill>
                  <a:srgbClr val="B2B2B2"/>
                </a:solidFill>
              </a:rPr>
              <a:t/>
            </a:r>
            <a:br>
              <a:rPr lang="sr-Latn-RS" sz="1400" b="1" dirty="0">
                <a:solidFill>
                  <a:srgbClr val="B2B2B2"/>
                </a:solidFill>
              </a:rPr>
            </a:br>
            <a:r>
              <a:rPr lang="sr-Latn-RS" sz="1600" dirty="0"/>
              <a:t/>
            </a:r>
            <a:br>
              <a:rPr lang="sr-Latn-RS" sz="1600" dirty="0"/>
            </a:br>
            <a:r>
              <a:rPr lang="sr-Latn-RS" sz="1600" dirty="0"/>
              <a:t/>
            </a:r>
            <a:br>
              <a:rPr lang="sr-Latn-RS" sz="1600" dirty="0"/>
            </a:br>
            <a:r>
              <a:rPr lang="sr-Latn-RS" sz="1600" dirty="0"/>
              <a:t/>
            </a:r>
            <a:br>
              <a:rPr lang="sr-Latn-RS" sz="1600" dirty="0"/>
            </a:br>
            <a:r>
              <a:rPr lang="sr-Latn-RS" sz="6000" b="1" dirty="0">
                <a:solidFill>
                  <a:schemeClr val="accent5">
                    <a:lumMod val="75000"/>
                  </a:schemeClr>
                </a:solidFill>
              </a:rPr>
              <a:t>Stavovi i ponašanje </a:t>
            </a:r>
            <a:r>
              <a:rPr lang="en-US" sz="6000" b="1" dirty="0">
                <a:solidFill>
                  <a:schemeClr val="accent5">
                    <a:lumMod val="75000"/>
                  </a:schemeClr>
                </a:solidFill>
              </a:rPr>
              <a:t>stranih</a:t>
            </a:r>
            <a:r>
              <a:rPr lang="sr-Latn-RS" sz="6000" b="1" dirty="0">
                <a:solidFill>
                  <a:schemeClr val="accent5">
                    <a:lumMod val="75000"/>
                  </a:schemeClr>
                </a:solidFill>
              </a:rPr>
              <a:t> turista u Srbiji 201</a:t>
            </a:r>
            <a:r>
              <a:rPr lang="en-US" sz="6000" b="1" dirty="0">
                <a:solidFill>
                  <a:schemeClr val="accent5">
                    <a:lumMod val="75000"/>
                  </a:schemeClr>
                </a:solidFill>
              </a:rPr>
              <a:t>6</a:t>
            </a:r>
            <a:r>
              <a:rPr lang="sr-Latn-RS" sz="4000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sr-Latn-RS" sz="40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sr-Latn-RS" sz="4000" dirty="0"/>
              <a:t/>
            </a:r>
            <a:br>
              <a:rPr lang="sr-Latn-RS" sz="4000" dirty="0"/>
            </a:br>
            <a:r>
              <a:rPr lang="sr-Latn-RS" sz="4000" dirty="0"/>
              <a:t/>
            </a:r>
            <a:br>
              <a:rPr lang="sr-Latn-RS" sz="4000" dirty="0"/>
            </a:br>
            <a:r>
              <a:rPr lang="sr-Latn-RS" sz="4000" dirty="0"/>
              <a:t/>
            </a:r>
            <a:br>
              <a:rPr lang="sr-Latn-RS" sz="4000" dirty="0"/>
            </a:br>
            <a:r>
              <a:rPr lang="sr-Latn-RS" sz="4000" dirty="0"/>
              <a:t/>
            </a:r>
            <a:br>
              <a:rPr lang="sr-Latn-RS" sz="4000" dirty="0"/>
            </a:br>
            <a:r>
              <a:rPr lang="sr-Latn-RS" sz="3200" b="1" dirty="0">
                <a:solidFill>
                  <a:srgbClr val="D51D2A"/>
                </a:solidFill>
              </a:rPr>
              <a:t>ТURISTIČKA ORGANIZACIJA SRBIJE</a:t>
            </a:r>
            <a:br>
              <a:rPr lang="sr-Latn-RS" sz="3200" b="1" dirty="0">
                <a:solidFill>
                  <a:srgbClr val="D51D2A"/>
                </a:solidFill>
              </a:rPr>
            </a:br>
            <a:r>
              <a:rPr lang="sr-Latn-RS" sz="2000" b="1" dirty="0">
                <a:solidFill>
                  <a:srgbClr val="5F5F5F"/>
                </a:solidFill>
              </a:rPr>
              <a:t>www.srbija.travel</a:t>
            </a:r>
            <a:r>
              <a:rPr lang="sr-Latn-RS" sz="2000" dirty="0"/>
              <a:t> </a:t>
            </a:r>
            <a:br>
              <a:rPr lang="sr-Latn-RS" sz="2000" dirty="0"/>
            </a:br>
            <a:r>
              <a:rPr lang="sr-Latn-RS" sz="2000" dirty="0"/>
              <a:t/>
            </a:r>
            <a:br>
              <a:rPr lang="sr-Latn-RS" sz="2000" dirty="0"/>
            </a:br>
            <a:endParaRPr lang="sr-Latn-RS" sz="2000" b="1" dirty="0"/>
          </a:p>
        </p:txBody>
      </p:sp>
      <p:pic>
        <p:nvPicPr>
          <p:cNvPr id="3075" name="Picture 8" descr="D:\PRO POZITIV\turizam\to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4092575"/>
            <a:ext cx="2447925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5580063" y="3722688"/>
            <a:ext cx="3419475" cy="64611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808080"/>
                </a:solidFill>
                <a:latin typeface="+mj-lt"/>
              </a:rPr>
              <a:t>ISTRA</a:t>
            </a:r>
            <a:r>
              <a:rPr lang="sr-Latn-RS" b="1" dirty="0">
                <a:solidFill>
                  <a:srgbClr val="808080"/>
                </a:solidFill>
                <a:latin typeface="+mj-lt"/>
              </a:rPr>
              <a:t>ŽIVANJE SPROVEDENO </a:t>
            </a:r>
          </a:p>
          <a:p>
            <a:pPr>
              <a:defRPr/>
            </a:pPr>
            <a:r>
              <a:rPr lang="sr-Latn-RS" b="1" dirty="0">
                <a:solidFill>
                  <a:srgbClr val="808080"/>
                </a:solidFill>
                <a:latin typeface="+mj-lt"/>
              </a:rPr>
              <a:t>U SARADNJI SA</a:t>
            </a:r>
            <a:endParaRPr lang="en-US" dirty="0">
              <a:latin typeface="+mj-lt"/>
            </a:endParaRPr>
          </a:p>
        </p:txBody>
      </p:sp>
      <p:pic>
        <p:nvPicPr>
          <p:cNvPr id="3077" name="Picture 4" descr="Pro-Pozitiv: Po&amp;ccaron;etna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8625" y="4516438"/>
            <a:ext cx="2843213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9"/>
          <p:cNvSpPr>
            <a:spLocks noChangeArrowheads="1"/>
          </p:cNvSpPr>
          <p:nvPr/>
        </p:nvSpPr>
        <p:spPr bwMode="auto">
          <a:xfrm>
            <a:off x="-3175" y="5589588"/>
            <a:ext cx="6480175" cy="4937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0">
            <a:noFill/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sr-Latn-RS" sz="1000" dirty="0">
                <a:latin typeface="+mj-lt"/>
              </a:rPr>
              <a:t>A3.</a:t>
            </a:r>
            <a:r>
              <a:rPr lang="en-US" sz="1000" dirty="0">
                <a:latin typeface="+mj-lt"/>
              </a:rPr>
              <a:t> </a:t>
            </a:r>
            <a:r>
              <a:rPr lang="sr-Latn-RS" sz="1000" dirty="0">
                <a:latin typeface="+mj-lt"/>
              </a:rPr>
              <a:t>Da li Vam je ovo prvi put da kao turista boravite u Srbiji?</a:t>
            </a:r>
            <a:endParaRPr lang="en-US" sz="1000" dirty="0">
              <a:latin typeface="+mj-lt"/>
            </a:endParaRPr>
          </a:p>
          <a:p>
            <a:pPr>
              <a:defRPr/>
            </a:pPr>
            <a:r>
              <a:rPr lang="pt-BR" sz="1000" dirty="0">
                <a:latin typeface="+mj-lt"/>
              </a:rPr>
              <a:t>N= 2,050 (100% populacije stranih turista) </a:t>
            </a:r>
            <a:endParaRPr lang="sr-Latn-RS" sz="1000" dirty="0">
              <a:latin typeface="+mj-lt"/>
            </a:endParaRPr>
          </a:p>
        </p:txBody>
      </p:sp>
      <p:sp>
        <p:nvSpPr>
          <p:cNvPr id="13316" name="Title 1"/>
          <p:cNvSpPr>
            <a:spLocks/>
          </p:cNvSpPr>
          <p:nvPr/>
        </p:nvSpPr>
        <p:spPr bwMode="auto">
          <a:xfrm>
            <a:off x="0" y="-26988"/>
            <a:ext cx="9144000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838200" indent="-838200"/>
            <a:r>
              <a:rPr lang="en-US" sz="3200" b="1" dirty="0">
                <a:solidFill>
                  <a:srgbClr val="D51D2A"/>
                </a:solidFill>
                <a:latin typeface="Calibri" pitchFamily="34" charset="0"/>
              </a:rPr>
              <a:t>RANIJE </a:t>
            </a:r>
            <a:r>
              <a:rPr lang="sr-Latn-RS" sz="3200" b="1" dirty="0">
                <a:solidFill>
                  <a:srgbClr val="D51D2A"/>
                </a:solidFill>
                <a:latin typeface="Calibri" pitchFamily="34" charset="0"/>
              </a:rPr>
              <a:t>POSETE</a:t>
            </a:r>
          </a:p>
          <a:p>
            <a:pPr marL="838200" indent="-838200"/>
            <a:r>
              <a:rPr lang="sr-Latn-RS" sz="3200" b="1" dirty="0">
                <a:solidFill>
                  <a:srgbClr val="D51D2A"/>
                </a:solidFill>
                <a:latin typeface="Calibri" pitchFamily="34" charset="0"/>
              </a:rPr>
              <a:t>TURISTIČKIM DESTINACIJAMA U SRBIJI</a:t>
            </a:r>
          </a:p>
        </p:txBody>
      </p:sp>
      <p:sp>
        <p:nvSpPr>
          <p:cNvPr id="40" name="Rectangle 39"/>
          <p:cNvSpPr/>
          <p:nvPr/>
        </p:nvSpPr>
        <p:spPr>
          <a:xfrm>
            <a:off x="6091238" y="4579938"/>
            <a:ext cx="2382837" cy="723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tIns="228600" rIns="274320" bIns="274320"/>
          <a:lstStyle/>
          <a:p>
            <a:pPr>
              <a:defRPr/>
            </a:pPr>
            <a:endParaRPr lang="sr-Latn-RS" ker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323850" y="908050"/>
            <a:ext cx="8640763" cy="4537075"/>
            <a:chOff x="323850" y="908050"/>
            <a:chExt cx="8640763" cy="4537075"/>
          </a:xfrm>
        </p:grpSpPr>
        <p:grpSp>
          <p:nvGrpSpPr>
            <p:cNvPr id="13314" name="Group 33"/>
            <p:cNvGrpSpPr>
              <a:grpSpLocks/>
            </p:cNvGrpSpPr>
            <p:nvPr/>
          </p:nvGrpSpPr>
          <p:grpSpPr bwMode="auto">
            <a:xfrm>
              <a:off x="323850" y="908050"/>
              <a:ext cx="8640763" cy="4537075"/>
              <a:chOff x="760412" y="1066800"/>
              <a:chExt cx="3581401" cy="1632860"/>
            </a:xfrm>
          </p:grpSpPr>
          <p:sp>
            <p:nvSpPr>
              <p:cNvPr id="35" name="Rounded Rectangle 34"/>
              <p:cNvSpPr/>
              <p:nvPr/>
            </p:nvSpPr>
            <p:spPr>
              <a:xfrm>
                <a:off x="760412" y="1066800"/>
                <a:ext cx="3581401" cy="1626326"/>
              </a:xfrm>
              <a:prstGeom prst="roundRect">
                <a:avLst>
                  <a:gd name="adj" fmla="val 7296"/>
                </a:avLst>
              </a:prstGeom>
              <a:gradFill>
                <a:gsLst>
                  <a:gs pos="500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4200000" scaled="0"/>
              </a:gradFill>
              <a:ln>
                <a:noFill/>
              </a:ln>
              <a:effectLst>
                <a:outerShdw blurRad="139700" dist="50800" dir="2700000" algn="tl" rotWithShape="0">
                  <a:prstClr val="black">
                    <a:alpha val="32000"/>
                  </a:prstClr>
                </a:outerShdw>
              </a:effectLst>
              <a:scene3d>
                <a:camera prst="orthographicFront"/>
                <a:lightRig rig="threePt" dir="t"/>
              </a:scene3d>
              <a:sp3d contourW="12700">
                <a:bevelT w="38100" h="38100"/>
                <a:contourClr>
                  <a:schemeClr val="bg1">
                    <a:lumMod val="75000"/>
                  </a:schemeClr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tIns="155448" rIns="274320"/>
              <a:lstStyle/>
              <a:p>
                <a:pPr>
                  <a:defRPr/>
                </a:pPr>
                <a:endParaRPr lang="sr-Latn-RS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783442" y="1515294"/>
                <a:ext cx="3558371" cy="118436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tIns="228600" rIns="274320" bIns="274320"/>
              <a:lstStyle/>
              <a:p>
                <a:pPr>
                  <a:defRPr/>
                </a:pPr>
                <a:endParaRPr lang="sr-Latn-RS" ker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aphicFrame>
          <p:nvGraphicFramePr>
            <p:cNvPr id="9" name="Chart 10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270855677"/>
                </p:ext>
              </p:extLst>
            </p:nvPr>
          </p:nvGraphicFramePr>
          <p:xfrm>
            <a:off x="727075" y="908050"/>
            <a:ext cx="7834313" cy="439578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0844716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33"/>
          <p:cNvGrpSpPr>
            <a:grpSpLocks/>
          </p:cNvGrpSpPr>
          <p:nvPr/>
        </p:nvGrpSpPr>
        <p:grpSpPr bwMode="auto">
          <a:xfrm>
            <a:off x="323850" y="908050"/>
            <a:ext cx="8640763" cy="4537075"/>
            <a:chOff x="760412" y="1066800"/>
            <a:chExt cx="3581401" cy="1632860"/>
          </a:xfrm>
        </p:grpSpPr>
        <p:sp>
          <p:nvSpPr>
            <p:cNvPr id="35" name="Rounded Rectangle 34"/>
            <p:cNvSpPr/>
            <p:nvPr/>
          </p:nvSpPr>
          <p:spPr>
            <a:xfrm>
              <a:off x="760412" y="1066800"/>
              <a:ext cx="3581401" cy="1626326"/>
            </a:xfrm>
            <a:prstGeom prst="roundRect">
              <a:avLst>
                <a:gd name="adj" fmla="val 7296"/>
              </a:avLst>
            </a:prstGeom>
            <a:gradFill>
              <a:gsLst>
                <a:gs pos="5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4200000" scaled="0"/>
            </a:gradFill>
            <a:ln>
              <a:noFill/>
            </a:ln>
            <a:effectLst>
              <a:outerShdw blurRad="139700" dist="50800" dir="2700000" algn="tl" rotWithShape="0">
                <a:prstClr val="black">
                  <a:alpha val="32000"/>
                </a:prstClr>
              </a:outerShdw>
            </a:effectLst>
            <a:scene3d>
              <a:camera prst="orthographicFront"/>
              <a:lightRig rig="threePt" dir="t"/>
            </a:scene3d>
            <a:sp3d contourW="12700">
              <a:bevelT w="38100" h="38100"/>
              <a:contourClr>
                <a:schemeClr val="bg1">
                  <a:lumMod val="7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4320" tIns="155448" rIns="274320"/>
            <a:lstStyle/>
            <a:p>
              <a:pPr>
                <a:defRPr/>
              </a:pPr>
              <a:endParaRPr lang="sr-Latn-R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783442" y="1515294"/>
              <a:ext cx="3558371" cy="118436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4320" tIns="228600" rIns="274320" bIns="274320"/>
            <a:lstStyle/>
            <a:p>
              <a:pPr>
                <a:defRPr/>
              </a:pPr>
              <a:endParaRPr lang="sr-Latn-RS" ker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3" name="Rectangle 9"/>
          <p:cNvSpPr>
            <a:spLocks noChangeArrowheads="1"/>
          </p:cNvSpPr>
          <p:nvPr/>
        </p:nvSpPr>
        <p:spPr bwMode="auto">
          <a:xfrm>
            <a:off x="-3175" y="5589588"/>
            <a:ext cx="6480175" cy="4937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0">
            <a:noFill/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pl-PL" sz="1000" dirty="0">
                <a:latin typeface="+mj-lt"/>
              </a:rPr>
              <a:t>A4. Koliko puta ste do sada turiisti</a:t>
            </a:r>
            <a:r>
              <a:rPr lang="sr-Latn-RS" sz="1000" dirty="0">
                <a:latin typeface="+mj-lt"/>
              </a:rPr>
              <a:t>č</a:t>
            </a:r>
            <a:r>
              <a:rPr lang="pl-PL" sz="1000" dirty="0">
                <a:latin typeface="+mj-lt"/>
              </a:rPr>
              <a:t>ki posetili Srbiju? </a:t>
            </a:r>
            <a:endParaRPr lang="en-US" sz="1000" dirty="0">
              <a:latin typeface="+mj-lt"/>
            </a:endParaRPr>
          </a:p>
          <a:p>
            <a:pPr>
              <a:defRPr/>
            </a:pPr>
            <a:r>
              <a:rPr lang="pt-BR" sz="1000" dirty="0">
                <a:latin typeface="+mj-lt"/>
              </a:rPr>
              <a:t>N= 856 (Strani turisti koji su i ranije turistilki boravili u Srbiji; 42% populacije stranih turista) </a:t>
            </a:r>
            <a:endParaRPr lang="sr-Latn-RS" sz="1000" dirty="0">
              <a:latin typeface="+mj-lt"/>
            </a:endParaRPr>
          </a:p>
        </p:txBody>
      </p:sp>
      <p:sp>
        <p:nvSpPr>
          <p:cNvPr id="13316" name="Title 1"/>
          <p:cNvSpPr>
            <a:spLocks/>
          </p:cNvSpPr>
          <p:nvPr/>
        </p:nvSpPr>
        <p:spPr bwMode="auto">
          <a:xfrm>
            <a:off x="0" y="-26988"/>
            <a:ext cx="9144000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838200" indent="-838200"/>
            <a:r>
              <a:rPr lang="sr-Latn-RS" sz="3200" b="1">
                <a:solidFill>
                  <a:srgbClr val="D51D2A"/>
                </a:solidFill>
                <a:latin typeface="Calibri" pitchFamily="34" charset="0"/>
              </a:rPr>
              <a:t>UČESTALOST POSETE</a:t>
            </a:r>
          </a:p>
          <a:p>
            <a:pPr marL="838200" indent="-838200"/>
            <a:r>
              <a:rPr lang="sr-Latn-RS" sz="3200" b="1">
                <a:solidFill>
                  <a:srgbClr val="D51D2A"/>
                </a:solidFill>
                <a:latin typeface="Calibri" pitchFamily="34" charset="0"/>
              </a:rPr>
              <a:t>TURISTIČKIM DESTINACIJAMA U SRBIJI</a:t>
            </a:r>
          </a:p>
        </p:txBody>
      </p:sp>
      <p:sp>
        <p:nvSpPr>
          <p:cNvPr id="40" name="Rectangle 39"/>
          <p:cNvSpPr/>
          <p:nvPr/>
        </p:nvSpPr>
        <p:spPr>
          <a:xfrm>
            <a:off x="6091238" y="4579938"/>
            <a:ext cx="2382837" cy="723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tIns="228600" rIns="274320" bIns="274320"/>
          <a:lstStyle/>
          <a:p>
            <a:pPr>
              <a:defRPr/>
            </a:pPr>
            <a:endParaRPr lang="sr-Latn-RS" ker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2000691"/>
              </p:ext>
            </p:extLst>
          </p:nvPr>
        </p:nvGraphicFramePr>
        <p:xfrm>
          <a:off x="727075" y="908050"/>
          <a:ext cx="7834313" cy="4395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318141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323850" y="765175"/>
            <a:ext cx="8712200" cy="4695825"/>
            <a:chOff x="323850" y="765175"/>
            <a:chExt cx="8712200" cy="4695825"/>
          </a:xfrm>
        </p:grpSpPr>
        <p:grpSp>
          <p:nvGrpSpPr>
            <p:cNvPr id="14338" name="Group 33"/>
            <p:cNvGrpSpPr>
              <a:grpSpLocks/>
            </p:cNvGrpSpPr>
            <p:nvPr/>
          </p:nvGrpSpPr>
          <p:grpSpPr bwMode="auto">
            <a:xfrm>
              <a:off x="323850" y="765175"/>
              <a:ext cx="8712200" cy="4679950"/>
              <a:chOff x="760412" y="1066800"/>
              <a:chExt cx="3581401" cy="1632860"/>
            </a:xfrm>
          </p:grpSpPr>
          <p:sp>
            <p:nvSpPr>
              <p:cNvPr id="35" name="Rounded Rectangle 34"/>
              <p:cNvSpPr/>
              <p:nvPr/>
            </p:nvSpPr>
            <p:spPr>
              <a:xfrm>
                <a:off x="760412" y="1066800"/>
                <a:ext cx="3581401" cy="1626326"/>
              </a:xfrm>
              <a:prstGeom prst="roundRect">
                <a:avLst>
                  <a:gd name="adj" fmla="val 7296"/>
                </a:avLst>
              </a:prstGeom>
              <a:gradFill>
                <a:gsLst>
                  <a:gs pos="500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4200000" scaled="0"/>
              </a:gradFill>
              <a:ln>
                <a:noFill/>
              </a:ln>
              <a:effectLst>
                <a:outerShdw blurRad="139700" dist="50800" dir="2700000" algn="tl" rotWithShape="0">
                  <a:prstClr val="black">
                    <a:alpha val="32000"/>
                  </a:prstClr>
                </a:outerShdw>
              </a:effectLst>
              <a:scene3d>
                <a:camera prst="orthographicFront"/>
                <a:lightRig rig="threePt" dir="t"/>
              </a:scene3d>
              <a:sp3d contourW="12700">
                <a:bevelT w="38100" h="38100"/>
                <a:contourClr>
                  <a:schemeClr val="bg1">
                    <a:lumMod val="75000"/>
                  </a:schemeClr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tIns="155448" rIns="274320"/>
              <a:lstStyle/>
              <a:p>
                <a:pPr>
                  <a:defRPr/>
                </a:pPr>
                <a:endParaRPr lang="sr-Latn-RS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783253" y="1515449"/>
                <a:ext cx="3558560" cy="118421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tIns="228600" rIns="274320" bIns="274320"/>
              <a:lstStyle/>
              <a:p>
                <a:pPr>
                  <a:defRPr/>
                </a:pPr>
                <a:endParaRPr lang="sr-Latn-RS" ker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aphicFrame>
          <p:nvGraphicFramePr>
            <p:cNvPr id="8" name="Chart 2"/>
            <p:cNvGraphicFramePr>
              <a:graphicFrameLocks/>
            </p:cNvGraphicFramePr>
            <p:nvPr/>
          </p:nvGraphicFramePr>
          <p:xfrm>
            <a:off x="323850" y="765175"/>
            <a:ext cx="8569325" cy="469582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</p:grpSp>
      <p:sp>
        <p:nvSpPr>
          <p:cNvPr id="33" name="Rectangle 9"/>
          <p:cNvSpPr>
            <a:spLocks noChangeArrowheads="1"/>
          </p:cNvSpPr>
          <p:nvPr/>
        </p:nvSpPr>
        <p:spPr bwMode="auto">
          <a:xfrm>
            <a:off x="-32" y="5565649"/>
            <a:ext cx="6480175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0">
            <a:noFill/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pt-BR" sz="1000" dirty="0">
                <a:latin typeface="+mj-lt"/>
              </a:rPr>
              <a:t>A4.1 Koje ste sve turisticke destinacije u Srbiji do sada sve posetili?  </a:t>
            </a:r>
            <a:r>
              <a:rPr lang="sr-Latn-RS" sz="1000" dirty="0">
                <a:latin typeface="+mj-lt"/>
              </a:rPr>
              <a:t>SVI ODGOVORI</a:t>
            </a:r>
          </a:p>
          <a:p>
            <a:pPr>
              <a:defRPr/>
            </a:pPr>
            <a:r>
              <a:rPr lang="pt-BR" sz="1000" dirty="0"/>
              <a:t>N= 856 (Strani turisti koji su i ranije turistilki boravili u Srbiji; 42% populacije stranih turista)</a:t>
            </a:r>
            <a:endParaRPr lang="sr-Latn-RS" sz="1000" dirty="0">
              <a:latin typeface="+mj-lt"/>
            </a:endParaRPr>
          </a:p>
        </p:txBody>
      </p:sp>
      <p:sp>
        <p:nvSpPr>
          <p:cNvPr id="14341" name="Title 1"/>
          <p:cNvSpPr>
            <a:spLocks/>
          </p:cNvSpPr>
          <p:nvPr/>
        </p:nvSpPr>
        <p:spPr bwMode="auto">
          <a:xfrm>
            <a:off x="0" y="-100013"/>
            <a:ext cx="9144000" cy="936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838200" indent="-838200"/>
            <a:r>
              <a:rPr lang="sr-Latn-RS" sz="3200" b="1" dirty="0">
                <a:solidFill>
                  <a:srgbClr val="D51D2A"/>
                </a:solidFill>
                <a:latin typeface="Calibri" pitchFamily="34" charset="0"/>
              </a:rPr>
              <a:t>POSEĆNOST DESTINACIJA U SRBIJI</a:t>
            </a:r>
            <a:r>
              <a:rPr lang="en-US" sz="3200" b="1" dirty="0">
                <a:solidFill>
                  <a:srgbClr val="D51D2A"/>
                </a:solidFill>
                <a:latin typeface="Calibri" pitchFamily="34" charset="0"/>
              </a:rPr>
              <a:t> – Top 15</a:t>
            </a:r>
            <a:endParaRPr lang="sr-Latn-RS" sz="3200" b="1" dirty="0">
              <a:solidFill>
                <a:srgbClr val="D51D2A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3029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4"/>
          <p:cNvGrpSpPr/>
          <p:nvPr/>
        </p:nvGrpSpPr>
        <p:grpSpPr>
          <a:xfrm>
            <a:off x="5214" y="764704"/>
            <a:ext cx="9138786" cy="4617720"/>
            <a:chOff x="-1343839" y="1217239"/>
            <a:chExt cx="14882872" cy="5640762"/>
          </a:xfrm>
          <a:solidFill>
            <a:schemeClr val="accent1"/>
          </a:solidFill>
        </p:grpSpPr>
        <p:sp>
          <p:nvSpPr>
            <p:cNvPr id="15" name="Rectangle 6"/>
            <p:cNvSpPr>
              <a:spLocks noChangeArrowheads="1"/>
            </p:cNvSpPr>
            <p:nvPr/>
          </p:nvSpPr>
          <p:spPr bwMode="auto">
            <a:xfrm>
              <a:off x="10924038" y="1217239"/>
              <a:ext cx="2614995" cy="476726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6" name="Freeform 7"/>
            <p:cNvSpPr>
              <a:spLocks/>
            </p:cNvSpPr>
            <p:nvPr/>
          </p:nvSpPr>
          <p:spPr bwMode="auto">
            <a:xfrm>
              <a:off x="10924369" y="1222832"/>
              <a:ext cx="757238" cy="520699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77" y="275"/>
                </a:cxn>
                <a:cxn ang="0">
                  <a:pos x="477" y="3280"/>
                </a:cxn>
                <a:cxn ang="0">
                  <a:pos x="0" y="3003"/>
                </a:cxn>
                <a:cxn ang="0">
                  <a:pos x="0" y="0"/>
                </a:cxn>
              </a:cxnLst>
              <a:rect l="0" t="0" r="r" b="b"/>
              <a:pathLst>
                <a:path w="477" h="3280">
                  <a:moveTo>
                    <a:pt x="0" y="0"/>
                  </a:moveTo>
                  <a:lnTo>
                    <a:pt x="477" y="275"/>
                  </a:lnTo>
                  <a:lnTo>
                    <a:pt x="477" y="3280"/>
                  </a:lnTo>
                  <a:lnTo>
                    <a:pt x="0" y="300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7" name="Rectangle 6"/>
            <p:cNvSpPr>
              <a:spLocks noChangeArrowheads="1"/>
            </p:cNvSpPr>
            <p:nvPr/>
          </p:nvSpPr>
          <p:spPr bwMode="auto">
            <a:xfrm>
              <a:off x="-1343839" y="1651000"/>
              <a:ext cx="2597987" cy="476726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8" name="Freeform 7"/>
            <p:cNvSpPr>
              <a:spLocks/>
            </p:cNvSpPr>
            <p:nvPr/>
          </p:nvSpPr>
          <p:spPr bwMode="auto">
            <a:xfrm flipH="1">
              <a:off x="515527" y="1651000"/>
              <a:ext cx="757238" cy="52070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77" y="275"/>
                </a:cxn>
                <a:cxn ang="0">
                  <a:pos x="477" y="3280"/>
                </a:cxn>
                <a:cxn ang="0">
                  <a:pos x="0" y="3003"/>
                </a:cxn>
                <a:cxn ang="0">
                  <a:pos x="0" y="0"/>
                </a:cxn>
              </a:cxnLst>
              <a:rect l="0" t="0" r="r" b="b"/>
              <a:pathLst>
                <a:path w="477" h="3280">
                  <a:moveTo>
                    <a:pt x="0" y="0"/>
                  </a:moveTo>
                  <a:lnTo>
                    <a:pt x="477" y="275"/>
                  </a:lnTo>
                  <a:lnTo>
                    <a:pt x="477" y="3280"/>
                  </a:lnTo>
                  <a:lnTo>
                    <a:pt x="0" y="300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9" name="Rectangle 6"/>
            <p:cNvSpPr>
              <a:spLocks noChangeArrowheads="1"/>
            </p:cNvSpPr>
            <p:nvPr/>
          </p:nvSpPr>
          <p:spPr bwMode="auto">
            <a:xfrm>
              <a:off x="2489200" y="1651000"/>
              <a:ext cx="9191625" cy="4767263"/>
            </a:xfrm>
            <a:prstGeom prst="rect">
              <a:avLst/>
            </a:prstGeom>
            <a:solidFill>
              <a:schemeClr val="accent5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0" name="Freeform 7"/>
            <p:cNvSpPr>
              <a:spLocks/>
            </p:cNvSpPr>
            <p:nvPr/>
          </p:nvSpPr>
          <p:spPr bwMode="auto">
            <a:xfrm>
              <a:off x="2489200" y="1651000"/>
              <a:ext cx="757238" cy="52070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77" y="275"/>
                </a:cxn>
                <a:cxn ang="0">
                  <a:pos x="477" y="3280"/>
                </a:cxn>
                <a:cxn ang="0">
                  <a:pos x="0" y="3003"/>
                </a:cxn>
                <a:cxn ang="0">
                  <a:pos x="0" y="0"/>
                </a:cxn>
              </a:cxnLst>
              <a:rect l="0" t="0" r="r" b="b"/>
              <a:pathLst>
                <a:path w="477" h="3280">
                  <a:moveTo>
                    <a:pt x="0" y="0"/>
                  </a:moveTo>
                  <a:lnTo>
                    <a:pt x="477" y="275"/>
                  </a:lnTo>
                  <a:lnTo>
                    <a:pt x="477" y="3280"/>
                  </a:lnTo>
                  <a:lnTo>
                    <a:pt x="0" y="300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1" name="Rectangle 8"/>
            <p:cNvSpPr>
              <a:spLocks noChangeArrowheads="1"/>
            </p:cNvSpPr>
            <p:nvPr/>
          </p:nvSpPr>
          <p:spPr bwMode="auto">
            <a:xfrm>
              <a:off x="508000" y="2087563"/>
              <a:ext cx="2738438" cy="4770438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12291" name="Rectangle 3"/>
          <p:cNvSpPr txBox="1">
            <a:spLocks/>
          </p:cNvSpPr>
          <p:nvPr/>
        </p:nvSpPr>
        <p:spPr bwMode="auto">
          <a:xfrm>
            <a:off x="2339975" y="1900238"/>
            <a:ext cx="5862638" cy="355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1">
              <a:spcBef>
                <a:spcPct val="20000"/>
              </a:spcBef>
              <a:buFont typeface="Arial" charset="0"/>
              <a:buNone/>
            </a:pPr>
            <a:r>
              <a:rPr lang="pl-PL" sz="4800" b="1" dirty="0" smtClean="0">
                <a:solidFill>
                  <a:schemeClr val="bg1"/>
                </a:solidFill>
                <a:latin typeface="Calibri" pitchFamily="34" charset="0"/>
              </a:rPr>
              <a:t>PODACI O TRENUTNOM BORAVKU U SRBIJI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344613" y="1768475"/>
            <a:ext cx="1120820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72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0</a:t>
            </a:r>
            <a:r>
              <a:rPr lang="sr-Latn-RS" sz="72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4</a:t>
            </a:r>
            <a:endParaRPr lang="en-US" sz="7200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83030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323850" y="765175"/>
            <a:ext cx="8712200" cy="4695825"/>
            <a:chOff x="323850" y="765175"/>
            <a:chExt cx="8712200" cy="4695825"/>
          </a:xfrm>
        </p:grpSpPr>
        <p:grpSp>
          <p:nvGrpSpPr>
            <p:cNvPr id="14338" name="Group 33"/>
            <p:cNvGrpSpPr>
              <a:grpSpLocks/>
            </p:cNvGrpSpPr>
            <p:nvPr/>
          </p:nvGrpSpPr>
          <p:grpSpPr bwMode="auto">
            <a:xfrm>
              <a:off x="323850" y="765175"/>
              <a:ext cx="8712200" cy="4679950"/>
              <a:chOff x="760412" y="1066800"/>
              <a:chExt cx="3581401" cy="1632860"/>
            </a:xfrm>
          </p:grpSpPr>
          <p:sp>
            <p:nvSpPr>
              <p:cNvPr id="35" name="Rounded Rectangle 34"/>
              <p:cNvSpPr/>
              <p:nvPr/>
            </p:nvSpPr>
            <p:spPr>
              <a:xfrm>
                <a:off x="760412" y="1066800"/>
                <a:ext cx="3581401" cy="1626326"/>
              </a:xfrm>
              <a:prstGeom prst="roundRect">
                <a:avLst>
                  <a:gd name="adj" fmla="val 7296"/>
                </a:avLst>
              </a:prstGeom>
              <a:gradFill>
                <a:gsLst>
                  <a:gs pos="500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4200000" scaled="0"/>
              </a:gradFill>
              <a:ln>
                <a:noFill/>
              </a:ln>
              <a:effectLst>
                <a:outerShdw blurRad="139700" dist="50800" dir="2700000" algn="tl" rotWithShape="0">
                  <a:prstClr val="black">
                    <a:alpha val="32000"/>
                  </a:prstClr>
                </a:outerShdw>
              </a:effectLst>
              <a:scene3d>
                <a:camera prst="orthographicFront"/>
                <a:lightRig rig="threePt" dir="t"/>
              </a:scene3d>
              <a:sp3d contourW="12700">
                <a:bevelT w="38100" h="38100"/>
                <a:contourClr>
                  <a:schemeClr val="bg1">
                    <a:lumMod val="75000"/>
                  </a:schemeClr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tIns="155448" rIns="274320"/>
              <a:lstStyle/>
              <a:p>
                <a:pPr>
                  <a:defRPr/>
                </a:pPr>
                <a:endParaRPr lang="sr-Latn-RS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783253" y="1515449"/>
                <a:ext cx="3558560" cy="118421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tIns="228600" rIns="274320" bIns="274320"/>
              <a:lstStyle/>
              <a:p>
                <a:pPr>
                  <a:defRPr/>
                </a:pPr>
                <a:endParaRPr lang="sr-Latn-RS" ker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aphicFrame>
          <p:nvGraphicFramePr>
            <p:cNvPr id="8" name="Chart 2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595569726"/>
                </p:ext>
              </p:extLst>
            </p:nvPr>
          </p:nvGraphicFramePr>
          <p:xfrm>
            <a:off x="323850" y="765175"/>
            <a:ext cx="8569325" cy="469582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</p:grpSp>
      <p:sp>
        <p:nvSpPr>
          <p:cNvPr id="33" name="Rectangle 9"/>
          <p:cNvSpPr>
            <a:spLocks noChangeArrowheads="1"/>
          </p:cNvSpPr>
          <p:nvPr/>
        </p:nvSpPr>
        <p:spPr bwMode="auto">
          <a:xfrm>
            <a:off x="-32" y="5565649"/>
            <a:ext cx="6480175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0">
            <a:noFill/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pt-BR" sz="1000" dirty="0">
                <a:latin typeface="+mj-lt"/>
              </a:rPr>
              <a:t>B1. Na kojoj ste trenutno turističkoj destinaciji u Srbiji smešteni?</a:t>
            </a:r>
          </a:p>
          <a:p>
            <a:pPr>
              <a:defRPr/>
            </a:pPr>
            <a:r>
              <a:rPr lang="pt-BR" sz="1000" dirty="0"/>
              <a:t>N= 2,050 (100% populacije stranih turista)</a:t>
            </a:r>
            <a:endParaRPr lang="sr-Latn-RS" sz="1000" dirty="0">
              <a:latin typeface="+mj-lt"/>
            </a:endParaRPr>
          </a:p>
        </p:txBody>
      </p:sp>
      <p:sp>
        <p:nvSpPr>
          <p:cNvPr id="14341" name="Title 1"/>
          <p:cNvSpPr>
            <a:spLocks/>
          </p:cNvSpPr>
          <p:nvPr/>
        </p:nvSpPr>
        <p:spPr bwMode="auto">
          <a:xfrm>
            <a:off x="0" y="-100013"/>
            <a:ext cx="9144000" cy="936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838200" indent="-838200"/>
            <a:r>
              <a:rPr lang="sr-Latn-RS" sz="3200" b="1" dirty="0">
                <a:solidFill>
                  <a:srgbClr val="D51D2A"/>
                </a:solidFill>
                <a:latin typeface="Calibri" pitchFamily="34" charset="0"/>
              </a:rPr>
              <a:t>DESTINACIJA </a:t>
            </a:r>
            <a:r>
              <a:rPr lang="en-US" sz="3200" b="1" dirty="0">
                <a:solidFill>
                  <a:srgbClr val="D51D2A"/>
                </a:solidFill>
                <a:latin typeface="Calibri" pitchFamily="34" charset="0"/>
              </a:rPr>
              <a:t>TRENUTNOG BORAVKA – Top 10</a:t>
            </a:r>
            <a:endParaRPr lang="sr-Latn-RS" sz="3200" b="1" dirty="0">
              <a:solidFill>
                <a:srgbClr val="D51D2A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Title 1"/>
          <p:cNvSpPr>
            <a:spLocks/>
          </p:cNvSpPr>
          <p:nvPr/>
        </p:nvSpPr>
        <p:spPr bwMode="auto">
          <a:xfrm>
            <a:off x="0" y="-26988"/>
            <a:ext cx="9144000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838200" indent="-838200"/>
            <a:r>
              <a:rPr lang="sr-Latn-RS" sz="3200" b="1" dirty="0">
                <a:solidFill>
                  <a:srgbClr val="D51D2A"/>
                </a:solidFill>
                <a:latin typeface="Calibri" pitchFamily="34" charset="0"/>
              </a:rPr>
              <a:t>REGION </a:t>
            </a:r>
            <a:r>
              <a:rPr lang="en-US" sz="3200" b="1" dirty="0">
                <a:solidFill>
                  <a:srgbClr val="D51D2A"/>
                </a:solidFill>
                <a:latin typeface="Calibri" pitchFamily="34" charset="0"/>
              </a:rPr>
              <a:t>TRENUTNOG BORAVKA </a:t>
            </a:r>
            <a:endParaRPr lang="sr-Latn-RS" sz="3200" b="1" dirty="0">
              <a:solidFill>
                <a:srgbClr val="D51D2A"/>
              </a:solidFill>
              <a:latin typeface="Calibri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091238" y="4579938"/>
            <a:ext cx="2382837" cy="723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tIns="228600" rIns="274320" bIns="274320"/>
          <a:lstStyle/>
          <a:p>
            <a:pPr>
              <a:defRPr/>
            </a:pPr>
            <a:endParaRPr lang="sr-Latn-RS" ker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323850" y="908050"/>
            <a:ext cx="8640763" cy="4537075"/>
            <a:chOff x="323850" y="908050"/>
            <a:chExt cx="8640763" cy="4537075"/>
          </a:xfrm>
        </p:grpSpPr>
        <p:grpSp>
          <p:nvGrpSpPr>
            <p:cNvPr id="15362" name="Group 33"/>
            <p:cNvGrpSpPr>
              <a:grpSpLocks/>
            </p:cNvGrpSpPr>
            <p:nvPr/>
          </p:nvGrpSpPr>
          <p:grpSpPr bwMode="auto">
            <a:xfrm>
              <a:off x="323850" y="908050"/>
              <a:ext cx="8640763" cy="4537075"/>
              <a:chOff x="760412" y="1066800"/>
              <a:chExt cx="3581401" cy="1632860"/>
            </a:xfrm>
          </p:grpSpPr>
          <p:sp>
            <p:nvSpPr>
              <p:cNvPr id="35" name="Rounded Rectangle 34"/>
              <p:cNvSpPr/>
              <p:nvPr/>
            </p:nvSpPr>
            <p:spPr>
              <a:xfrm>
                <a:off x="760412" y="1066800"/>
                <a:ext cx="3581401" cy="1626326"/>
              </a:xfrm>
              <a:prstGeom prst="roundRect">
                <a:avLst>
                  <a:gd name="adj" fmla="val 7296"/>
                </a:avLst>
              </a:prstGeom>
              <a:gradFill>
                <a:gsLst>
                  <a:gs pos="500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4200000" scaled="0"/>
              </a:gradFill>
              <a:ln>
                <a:noFill/>
              </a:ln>
              <a:effectLst>
                <a:outerShdw blurRad="139700" dist="50800" dir="2700000" algn="tl" rotWithShape="0">
                  <a:prstClr val="black">
                    <a:alpha val="32000"/>
                  </a:prstClr>
                </a:outerShdw>
              </a:effectLst>
              <a:scene3d>
                <a:camera prst="orthographicFront"/>
                <a:lightRig rig="threePt" dir="t"/>
              </a:scene3d>
              <a:sp3d contourW="12700">
                <a:bevelT w="38100" h="38100"/>
                <a:contourClr>
                  <a:schemeClr val="bg1">
                    <a:lumMod val="75000"/>
                  </a:schemeClr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tIns="155448" rIns="274320"/>
              <a:lstStyle/>
              <a:p>
                <a:pPr>
                  <a:defRPr/>
                </a:pPr>
                <a:endParaRPr lang="sr-Latn-RS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783442" y="1515294"/>
                <a:ext cx="3558371" cy="118436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tIns="228600" rIns="274320" bIns="274320"/>
              <a:lstStyle/>
              <a:p>
                <a:pPr>
                  <a:defRPr/>
                </a:pPr>
                <a:endParaRPr lang="sr-Latn-RS" ker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aphicFrame>
          <p:nvGraphicFramePr>
            <p:cNvPr id="9" name="Chart 10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66917898"/>
                </p:ext>
              </p:extLst>
            </p:nvPr>
          </p:nvGraphicFramePr>
          <p:xfrm>
            <a:off x="727075" y="908050"/>
            <a:ext cx="7834313" cy="439578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</p:grp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-32" y="5565649"/>
            <a:ext cx="6480175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0">
            <a:noFill/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pt-BR" sz="1000" dirty="0">
                <a:latin typeface="+mj-lt"/>
              </a:rPr>
              <a:t>B1. Na kojoj ste trenutno turističkoj destinaciji u Srbiji smešteni? - Region</a:t>
            </a:r>
          </a:p>
          <a:p>
            <a:pPr>
              <a:defRPr/>
            </a:pPr>
            <a:r>
              <a:rPr lang="pt-BR" sz="1000" dirty="0"/>
              <a:t>N= 2,050 (100% populacije stranih turista)</a:t>
            </a:r>
            <a:endParaRPr lang="sr-Latn-RS" sz="1000" dirty="0">
              <a:latin typeface="+mj-l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itle 1"/>
          <p:cNvSpPr>
            <a:spLocks/>
          </p:cNvSpPr>
          <p:nvPr/>
        </p:nvSpPr>
        <p:spPr bwMode="auto">
          <a:xfrm>
            <a:off x="0" y="-100013"/>
            <a:ext cx="9144000" cy="936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838200" indent="-838200"/>
            <a:r>
              <a:rPr lang="sr-Latn-RS" sz="3200" b="1">
                <a:solidFill>
                  <a:srgbClr val="D51D2A"/>
                </a:solidFill>
                <a:latin typeface="Calibri" pitchFamily="34" charset="0"/>
              </a:rPr>
              <a:t>POSETA TURISTIČKIM DESTINACIJAMA U SRBIJI</a:t>
            </a: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-3175" y="5732463"/>
            <a:ext cx="6480175" cy="3508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0">
            <a:noFill/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sr-Latn-RS" sz="1000" dirty="0">
                <a:latin typeface="+mj-lt"/>
              </a:rPr>
              <a:t>B1. Na kojoj ste trenutno turističkoj destinaciji u Srbiji smešteni?</a:t>
            </a:r>
          </a:p>
          <a:p>
            <a:pPr>
              <a:defRPr/>
            </a:pPr>
            <a:r>
              <a:rPr lang="sr-Latn-RS" sz="1000" dirty="0">
                <a:latin typeface="+mj-lt"/>
              </a:rPr>
              <a:t>B2_1. U kom vremenskom periodu je sprovedeno anketiranje?</a:t>
            </a:r>
          </a:p>
          <a:p>
            <a:pPr>
              <a:defRPr/>
            </a:pPr>
            <a:r>
              <a:rPr lang="sr-Latn-RS" sz="1000" dirty="0">
                <a:latin typeface="+mj-lt"/>
              </a:rPr>
              <a:t>B4. Koliko ćete ukupno dana turistički boraviti u Srbiji?</a:t>
            </a:r>
          </a:p>
          <a:p>
            <a:pPr>
              <a:defRPr/>
            </a:pPr>
            <a:r>
              <a:rPr lang="pt-BR" sz="1000" dirty="0">
                <a:latin typeface="+mj-lt"/>
              </a:rPr>
              <a:t>N= 2,050 (100% populacije stranih turista) </a:t>
            </a:r>
            <a:endParaRPr lang="sr-Latn-RS" sz="1000" dirty="0">
              <a:latin typeface="+mj-lt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-1" y="765175"/>
            <a:ext cx="8893176" cy="4679950"/>
            <a:chOff x="-1" y="765175"/>
            <a:chExt cx="8893176" cy="4679950"/>
          </a:xfrm>
        </p:grpSpPr>
        <p:grpSp>
          <p:nvGrpSpPr>
            <p:cNvPr id="16386" name="Group 33"/>
            <p:cNvGrpSpPr>
              <a:grpSpLocks/>
            </p:cNvGrpSpPr>
            <p:nvPr/>
          </p:nvGrpSpPr>
          <p:grpSpPr bwMode="auto">
            <a:xfrm>
              <a:off x="323850" y="765175"/>
              <a:ext cx="8569325" cy="4679950"/>
              <a:chOff x="760412" y="1066800"/>
              <a:chExt cx="3581401" cy="1632860"/>
            </a:xfrm>
          </p:grpSpPr>
          <p:sp>
            <p:nvSpPr>
              <p:cNvPr id="35" name="Rounded Rectangle 34"/>
              <p:cNvSpPr/>
              <p:nvPr/>
            </p:nvSpPr>
            <p:spPr>
              <a:xfrm>
                <a:off x="760412" y="1066800"/>
                <a:ext cx="3581401" cy="1626326"/>
              </a:xfrm>
              <a:prstGeom prst="roundRect">
                <a:avLst>
                  <a:gd name="adj" fmla="val 7296"/>
                </a:avLst>
              </a:prstGeom>
              <a:gradFill>
                <a:gsLst>
                  <a:gs pos="500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4200000" scaled="0"/>
              </a:gradFill>
              <a:ln>
                <a:noFill/>
              </a:ln>
              <a:effectLst>
                <a:outerShdw blurRad="139700" dist="50800" dir="2700000" algn="tl" rotWithShape="0">
                  <a:prstClr val="black">
                    <a:alpha val="32000"/>
                  </a:prstClr>
                </a:outerShdw>
              </a:effectLst>
              <a:scene3d>
                <a:camera prst="orthographicFront"/>
                <a:lightRig rig="threePt" dir="t"/>
              </a:scene3d>
              <a:sp3d contourW="12700">
                <a:bevelT w="38100" h="38100"/>
                <a:contourClr>
                  <a:schemeClr val="bg1">
                    <a:lumMod val="75000"/>
                  </a:schemeClr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tIns="155448" rIns="274320"/>
              <a:lstStyle/>
              <a:p>
                <a:pPr>
                  <a:defRPr/>
                </a:pPr>
                <a:endParaRPr lang="sr-Latn-RS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782970" y="1515449"/>
                <a:ext cx="3558843" cy="118421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tIns="228600" rIns="274320" bIns="274320"/>
              <a:lstStyle/>
              <a:p>
                <a:pPr>
                  <a:defRPr/>
                </a:pPr>
                <a:endParaRPr lang="sr-Latn-RS" ker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aphicFrame>
          <p:nvGraphicFramePr>
            <p:cNvPr id="25" name="Chart 1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459084460"/>
                </p:ext>
              </p:extLst>
            </p:nvPr>
          </p:nvGraphicFramePr>
          <p:xfrm>
            <a:off x="1214414" y="1357298"/>
            <a:ext cx="7302500" cy="158432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29" name="Chart 1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107848071"/>
                </p:ext>
              </p:extLst>
            </p:nvPr>
          </p:nvGraphicFramePr>
          <p:xfrm>
            <a:off x="1214414" y="2857496"/>
            <a:ext cx="7302500" cy="158432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pSp>
          <p:nvGrpSpPr>
            <p:cNvPr id="16392" name="Group 2"/>
            <p:cNvGrpSpPr>
              <a:grpSpLocks/>
            </p:cNvGrpSpPr>
            <p:nvPr/>
          </p:nvGrpSpPr>
          <p:grpSpPr bwMode="auto">
            <a:xfrm>
              <a:off x="1588" y="938213"/>
              <a:ext cx="830263" cy="1181100"/>
              <a:chOff x="-23812" y="938312"/>
              <a:chExt cx="803619" cy="1181471"/>
            </a:xfrm>
          </p:grpSpPr>
          <p:sp>
            <p:nvSpPr>
              <p:cNvPr id="16" name="Rectangle 6"/>
              <p:cNvSpPr>
                <a:spLocks noChangeArrowheads="1"/>
              </p:cNvSpPr>
              <p:nvPr/>
            </p:nvSpPr>
            <p:spPr bwMode="auto">
              <a:xfrm>
                <a:off x="-23812" y="938312"/>
                <a:ext cx="800545" cy="82099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r-Latn-RS"/>
              </a:p>
            </p:txBody>
          </p:sp>
          <p:sp>
            <p:nvSpPr>
              <p:cNvPr id="17" name="Freeform 7"/>
              <p:cNvSpPr>
                <a:spLocks/>
              </p:cNvSpPr>
              <p:nvPr/>
            </p:nvSpPr>
            <p:spPr bwMode="auto">
              <a:xfrm flipH="1">
                <a:off x="159038" y="1222563"/>
                <a:ext cx="620769" cy="8972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77" y="275"/>
                  </a:cxn>
                  <a:cxn ang="0">
                    <a:pos x="477" y="3280"/>
                  </a:cxn>
                  <a:cxn ang="0">
                    <a:pos x="0" y="3003"/>
                  </a:cxn>
                  <a:cxn ang="0">
                    <a:pos x="0" y="0"/>
                  </a:cxn>
                </a:cxnLst>
                <a:rect l="0" t="0" r="r" b="b"/>
                <a:pathLst>
                  <a:path w="477" h="3280">
                    <a:moveTo>
                      <a:pt x="0" y="0"/>
                    </a:moveTo>
                    <a:lnTo>
                      <a:pt x="477" y="275"/>
                    </a:lnTo>
                    <a:lnTo>
                      <a:pt x="477" y="3280"/>
                    </a:lnTo>
                    <a:lnTo>
                      <a:pt x="0" y="300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r-Latn-RS"/>
              </a:p>
            </p:txBody>
          </p:sp>
        </p:grpSp>
        <p:grpSp>
          <p:nvGrpSpPr>
            <p:cNvPr id="16393" name="Group 3"/>
            <p:cNvGrpSpPr>
              <a:grpSpLocks/>
            </p:cNvGrpSpPr>
            <p:nvPr/>
          </p:nvGrpSpPr>
          <p:grpSpPr bwMode="auto">
            <a:xfrm>
              <a:off x="0" y="1895061"/>
              <a:ext cx="1292225" cy="1907004"/>
              <a:chOff x="1" y="1894138"/>
              <a:chExt cx="1291595" cy="1907602"/>
            </a:xfrm>
          </p:grpSpPr>
          <p:sp>
            <p:nvSpPr>
              <p:cNvPr id="21" name="Rectangle 6"/>
              <p:cNvSpPr>
                <a:spLocks noChangeArrowheads="1"/>
              </p:cNvSpPr>
              <p:nvPr/>
            </p:nvSpPr>
            <p:spPr bwMode="auto">
              <a:xfrm>
                <a:off x="1588" y="2620269"/>
                <a:ext cx="826684" cy="82099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r-Latn-RS"/>
              </a:p>
            </p:txBody>
          </p:sp>
          <p:sp>
            <p:nvSpPr>
              <p:cNvPr id="22" name="Freeform 7"/>
              <p:cNvSpPr>
                <a:spLocks/>
              </p:cNvSpPr>
              <p:nvPr/>
            </p:nvSpPr>
            <p:spPr bwMode="auto">
              <a:xfrm flipH="1">
                <a:off x="190408" y="2904520"/>
                <a:ext cx="641037" cy="8972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77" y="275"/>
                  </a:cxn>
                  <a:cxn ang="0">
                    <a:pos x="477" y="3280"/>
                  </a:cxn>
                  <a:cxn ang="0">
                    <a:pos x="0" y="3003"/>
                  </a:cxn>
                  <a:cxn ang="0">
                    <a:pos x="0" y="0"/>
                  </a:cxn>
                </a:cxnLst>
                <a:rect l="0" t="0" r="r" b="b"/>
                <a:pathLst>
                  <a:path w="477" h="3280">
                    <a:moveTo>
                      <a:pt x="0" y="0"/>
                    </a:moveTo>
                    <a:lnTo>
                      <a:pt x="477" y="275"/>
                    </a:lnTo>
                    <a:lnTo>
                      <a:pt x="477" y="3280"/>
                    </a:lnTo>
                    <a:lnTo>
                      <a:pt x="0" y="300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r-Latn-RS"/>
              </a:p>
            </p:txBody>
          </p:sp>
          <p:sp>
            <p:nvSpPr>
              <p:cNvPr id="23" name="Rectangle 8"/>
              <p:cNvSpPr>
                <a:spLocks noChangeArrowheads="1"/>
              </p:cNvSpPr>
              <p:nvPr/>
            </p:nvSpPr>
            <p:spPr bwMode="auto">
              <a:xfrm>
                <a:off x="1" y="1894138"/>
                <a:ext cx="1291595" cy="954455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anchor="ctr"/>
              <a:lstStyle/>
              <a:p>
                <a:pPr>
                  <a:defRPr/>
                </a:pPr>
                <a:r>
                  <a:rPr lang="pl-PL" sz="1400" b="1" dirty="0" smtClean="0">
                    <a:solidFill>
                      <a:schemeClr val="bg1"/>
                    </a:solidFill>
                  </a:rPr>
                  <a:t>LOKACIJA NA KOJOJ SU SMEŠTENI</a:t>
                </a:r>
                <a:endParaRPr lang="sr-Latn-RS" sz="140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6394" name="Group 4"/>
            <p:cNvGrpSpPr>
              <a:grpSpLocks/>
            </p:cNvGrpSpPr>
            <p:nvPr/>
          </p:nvGrpSpPr>
          <p:grpSpPr bwMode="auto">
            <a:xfrm>
              <a:off x="-1" y="3392557"/>
              <a:ext cx="1292226" cy="1811268"/>
              <a:chOff x="562" y="3391963"/>
              <a:chExt cx="1291595" cy="1811837"/>
            </a:xfrm>
          </p:grpSpPr>
          <p:sp>
            <p:nvSpPr>
              <p:cNvPr id="26" name="Rectangle 6"/>
              <p:cNvSpPr>
                <a:spLocks noChangeArrowheads="1"/>
              </p:cNvSpPr>
              <p:nvPr/>
            </p:nvSpPr>
            <p:spPr bwMode="auto">
              <a:xfrm>
                <a:off x="562" y="4022329"/>
                <a:ext cx="810817" cy="82099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r-Latn-RS"/>
              </a:p>
            </p:txBody>
          </p:sp>
          <p:sp>
            <p:nvSpPr>
              <p:cNvPr id="27" name="Freeform 7"/>
              <p:cNvSpPr>
                <a:spLocks/>
              </p:cNvSpPr>
              <p:nvPr/>
            </p:nvSpPr>
            <p:spPr bwMode="auto">
              <a:xfrm flipH="1">
                <a:off x="173517" y="4306581"/>
                <a:ext cx="641037" cy="89721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77" y="275"/>
                  </a:cxn>
                  <a:cxn ang="0">
                    <a:pos x="477" y="3280"/>
                  </a:cxn>
                  <a:cxn ang="0">
                    <a:pos x="0" y="3003"/>
                  </a:cxn>
                  <a:cxn ang="0">
                    <a:pos x="0" y="0"/>
                  </a:cxn>
                </a:cxnLst>
                <a:rect l="0" t="0" r="r" b="b"/>
                <a:pathLst>
                  <a:path w="477" h="3280">
                    <a:moveTo>
                      <a:pt x="0" y="0"/>
                    </a:moveTo>
                    <a:lnTo>
                      <a:pt x="477" y="275"/>
                    </a:lnTo>
                    <a:lnTo>
                      <a:pt x="477" y="3280"/>
                    </a:lnTo>
                    <a:lnTo>
                      <a:pt x="0" y="300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r-Latn-RS"/>
              </a:p>
            </p:txBody>
          </p:sp>
          <p:sp>
            <p:nvSpPr>
              <p:cNvPr id="28" name="Rectangle 8"/>
              <p:cNvSpPr>
                <a:spLocks noChangeArrowheads="1"/>
              </p:cNvSpPr>
              <p:nvPr/>
            </p:nvSpPr>
            <p:spPr bwMode="auto">
              <a:xfrm>
                <a:off x="563" y="3391963"/>
                <a:ext cx="1291594" cy="954455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anchor="ctr"/>
              <a:lstStyle/>
              <a:p>
                <a:pPr>
                  <a:defRPr/>
                </a:pPr>
                <a:r>
                  <a:rPr lang="sr-Latn-RS" sz="1600" b="1" dirty="0">
                    <a:solidFill>
                      <a:schemeClr val="bg1"/>
                    </a:solidFill>
                  </a:rPr>
                  <a:t>BROJ NOĆENJA</a:t>
                </a:r>
              </a:p>
            </p:txBody>
          </p:sp>
        </p:grpSp>
        <p:sp>
          <p:nvSpPr>
            <p:cNvPr id="6" name="Rectangle 5"/>
            <p:cNvSpPr/>
            <p:nvPr/>
          </p:nvSpPr>
          <p:spPr>
            <a:xfrm>
              <a:off x="1357290" y="4071942"/>
              <a:ext cx="306930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sr-Latn-RS" b="1" dirty="0">
                  <a:solidFill>
                    <a:schemeClr val="bg1"/>
                  </a:solidFill>
                  <a:latin typeface="+mj-lt"/>
                </a:rPr>
                <a:t>PROSEČAN BROJ NOĆENJA 7.4</a:t>
              </a:r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33"/>
          <p:cNvGrpSpPr>
            <a:grpSpLocks/>
          </p:cNvGrpSpPr>
          <p:nvPr/>
        </p:nvGrpSpPr>
        <p:grpSpPr bwMode="auto">
          <a:xfrm>
            <a:off x="323850" y="908050"/>
            <a:ext cx="8640763" cy="4537075"/>
            <a:chOff x="760412" y="1066800"/>
            <a:chExt cx="3581401" cy="1632860"/>
          </a:xfrm>
        </p:grpSpPr>
        <p:sp>
          <p:nvSpPr>
            <p:cNvPr id="35" name="Rounded Rectangle 34"/>
            <p:cNvSpPr/>
            <p:nvPr/>
          </p:nvSpPr>
          <p:spPr>
            <a:xfrm>
              <a:off x="760412" y="1066800"/>
              <a:ext cx="3581401" cy="1626326"/>
            </a:xfrm>
            <a:prstGeom prst="roundRect">
              <a:avLst>
                <a:gd name="adj" fmla="val 7296"/>
              </a:avLst>
            </a:prstGeom>
            <a:gradFill>
              <a:gsLst>
                <a:gs pos="5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4200000" scaled="0"/>
            </a:gradFill>
            <a:ln>
              <a:noFill/>
            </a:ln>
            <a:effectLst>
              <a:outerShdw blurRad="139700" dist="50800" dir="2700000" algn="tl" rotWithShape="0">
                <a:prstClr val="black">
                  <a:alpha val="32000"/>
                </a:prstClr>
              </a:outerShdw>
            </a:effectLst>
            <a:scene3d>
              <a:camera prst="orthographicFront"/>
              <a:lightRig rig="threePt" dir="t"/>
            </a:scene3d>
            <a:sp3d contourW="12700">
              <a:bevelT w="38100" h="38100"/>
              <a:contourClr>
                <a:schemeClr val="bg1">
                  <a:lumMod val="7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4320" tIns="155448" rIns="274320"/>
            <a:lstStyle/>
            <a:p>
              <a:pPr>
                <a:defRPr/>
              </a:pPr>
              <a:endParaRPr lang="sr-Latn-R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783442" y="1515294"/>
              <a:ext cx="3558371" cy="118436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4320" tIns="228600" rIns="274320" bIns="274320"/>
            <a:lstStyle/>
            <a:p>
              <a:pPr>
                <a:defRPr/>
              </a:pPr>
              <a:endParaRPr lang="sr-Latn-RS" ker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3" name="Rectangle 9"/>
          <p:cNvSpPr>
            <a:spLocks noChangeArrowheads="1"/>
          </p:cNvSpPr>
          <p:nvPr/>
        </p:nvSpPr>
        <p:spPr bwMode="auto">
          <a:xfrm>
            <a:off x="-3175" y="5589588"/>
            <a:ext cx="6480175" cy="4937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0">
            <a:noFill/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pl-PL" sz="1000" dirty="0">
                <a:latin typeface="+mj-lt"/>
              </a:rPr>
              <a:t>B2_2. Da li ste prilikom ovog turističkog boravka u Srbiji do sada posetili još neku turističku destinaciju u Srbiji I da li ćete do kraja boravka u Srbiji posetiti još neku turističku destinaciju u Srbiji?</a:t>
            </a:r>
            <a:endParaRPr lang="en-US" sz="1000" dirty="0">
              <a:latin typeface="+mj-lt"/>
            </a:endParaRPr>
          </a:p>
          <a:p>
            <a:pPr>
              <a:defRPr/>
            </a:pPr>
            <a:r>
              <a:rPr lang="sr-Latn-RS" sz="1000" dirty="0">
                <a:latin typeface="+mj-lt"/>
              </a:rPr>
              <a:t>N=</a:t>
            </a:r>
            <a:r>
              <a:rPr lang="en-US" sz="1000" dirty="0">
                <a:latin typeface="+mj-lt"/>
              </a:rPr>
              <a:t> 2,050</a:t>
            </a:r>
            <a:r>
              <a:rPr lang="sr-Latn-RS" sz="1000" dirty="0">
                <a:latin typeface="+mj-lt"/>
              </a:rPr>
              <a:t> (100% populacije </a:t>
            </a:r>
            <a:r>
              <a:rPr lang="en-US" sz="1000" dirty="0">
                <a:latin typeface="+mj-lt"/>
              </a:rPr>
              <a:t>stranih</a:t>
            </a:r>
            <a:r>
              <a:rPr lang="sr-Latn-RS" sz="1000" dirty="0">
                <a:latin typeface="+mj-lt"/>
              </a:rPr>
              <a:t> turista) </a:t>
            </a:r>
          </a:p>
        </p:txBody>
      </p:sp>
      <p:sp>
        <p:nvSpPr>
          <p:cNvPr id="13316" name="Title 1"/>
          <p:cNvSpPr>
            <a:spLocks/>
          </p:cNvSpPr>
          <p:nvPr/>
        </p:nvSpPr>
        <p:spPr bwMode="auto">
          <a:xfrm>
            <a:off x="0" y="-26988"/>
            <a:ext cx="9144000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838200" indent="-838200"/>
            <a:r>
              <a:rPr lang="sr-Latn-RS" sz="2800" b="1" dirty="0" smtClean="0">
                <a:solidFill>
                  <a:srgbClr val="D51D2A"/>
                </a:solidFill>
                <a:latin typeface="Calibri" pitchFamily="34" charset="0"/>
              </a:rPr>
              <a:t>POSEĆENE I/ILI PLANIRANE </a:t>
            </a:r>
            <a:r>
              <a:rPr lang="en-US" sz="2800" b="1" dirty="0" smtClean="0">
                <a:solidFill>
                  <a:srgbClr val="D51D2A"/>
                </a:solidFill>
                <a:latin typeface="Calibri" pitchFamily="34" charset="0"/>
              </a:rPr>
              <a:t>DESTINACIJE</a:t>
            </a:r>
            <a:endParaRPr lang="sr-Latn-RS" sz="2800" b="1" dirty="0">
              <a:solidFill>
                <a:srgbClr val="D51D2A"/>
              </a:solidFill>
              <a:latin typeface="Calibri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091238" y="4579938"/>
            <a:ext cx="2382837" cy="723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tIns="228600" rIns="274320" bIns="274320"/>
          <a:lstStyle/>
          <a:p>
            <a:pPr>
              <a:defRPr/>
            </a:pPr>
            <a:endParaRPr lang="sr-Latn-RS" ker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854205"/>
              </p:ext>
            </p:extLst>
          </p:nvPr>
        </p:nvGraphicFramePr>
        <p:xfrm>
          <a:off x="727075" y="908050"/>
          <a:ext cx="7834313" cy="4395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002776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4"/>
          <p:cNvGrpSpPr/>
          <p:nvPr/>
        </p:nvGrpSpPr>
        <p:grpSpPr>
          <a:xfrm>
            <a:off x="5214" y="764704"/>
            <a:ext cx="9138786" cy="4617720"/>
            <a:chOff x="-1343839" y="1217239"/>
            <a:chExt cx="14882872" cy="5640762"/>
          </a:xfrm>
          <a:solidFill>
            <a:schemeClr val="accent1"/>
          </a:solidFill>
        </p:grpSpPr>
        <p:sp>
          <p:nvSpPr>
            <p:cNvPr id="15" name="Rectangle 6"/>
            <p:cNvSpPr>
              <a:spLocks noChangeArrowheads="1"/>
            </p:cNvSpPr>
            <p:nvPr/>
          </p:nvSpPr>
          <p:spPr bwMode="auto">
            <a:xfrm>
              <a:off x="10924038" y="1217239"/>
              <a:ext cx="2614995" cy="476726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6" name="Freeform 7"/>
            <p:cNvSpPr>
              <a:spLocks/>
            </p:cNvSpPr>
            <p:nvPr/>
          </p:nvSpPr>
          <p:spPr bwMode="auto">
            <a:xfrm>
              <a:off x="10924369" y="1222832"/>
              <a:ext cx="757238" cy="520699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77" y="275"/>
                </a:cxn>
                <a:cxn ang="0">
                  <a:pos x="477" y="3280"/>
                </a:cxn>
                <a:cxn ang="0">
                  <a:pos x="0" y="3003"/>
                </a:cxn>
                <a:cxn ang="0">
                  <a:pos x="0" y="0"/>
                </a:cxn>
              </a:cxnLst>
              <a:rect l="0" t="0" r="r" b="b"/>
              <a:pathLst>
                <a:path w="477" h="3280">
                  <a:moveTo>
                    <a:pt x="0" y="0"/>
                  </a:moveTo>
                  <a:lnTo>
                    <a:pt x="477" y="275"/>
                  </a:lnTo>
                  <a:lnTo>
                    <a:pt x="477" y="3280"/>
                  </a:lnTo>
                  <a:lnTo>
                    <a:pt x="0" y="300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7" name="Rectangle 6"/>
            <p:cNvSpPr>
              <a:spLocks noChangeArrowheads="1"/>
            </p:cNvSpPr>
            <p:nvPr/>
          </p:nvSpPr>
          <p:spPr bwMode="auto">
            <a:xfrm>
              <a:off x="-1343839" y="1651000"/>
              <a:ext cx="2597987" cy="476726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8" name="Freeform 7"/>
            <p:cNvSpPr>
              <a:spLocks/>
            </p:cNvSpPr>
            <p:nvPr/>
          </p:nvSpPr>
          <p:spPr bwMode="auto">
            <a:xfrm flipH="1">
              <a:off x="515527" y="1651000"/>
              <a:ext cx="757238" cy="52070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77" y="275"/>
                </a:cxn>
                <a:cxn ang="0">
                  <a:pos x="477" y="3280"/>
                </a:cxn>
                <a:cxn ang="0">
                  <a:pos x="0" y="3003"/>
                </a:cxn>
                <a:cxn ang="0">
                  <a:pos x="0" y="0"/>
                </a:cxn>
              </a:cxnLst>
              <a:rect l="0" t="0" r="r" b="b"/>
              <a:pathLst>
                <a:path w="477" h="3280">
                  <a:moveTo>
                    <a:pt x="0" y="0"/>
                  </a:moveTo>
                  <a:lnTo>
                    <a:pt x="477" y="275"/>
                  </a:lnTo>
                  <a:lnTo>
                    <a:pt x="477" y="3280"/>
                  </a:lnTo>
                  <a:lnTo>
                    <a:pt x="0" y="300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9" name="Rectangle 6"/>
            <p:cNvSpPr>
              <a:spLocks noChangeArrowheads="1"/>
            </p:cNvSpPr>
            <p:nvPr/>
          </p:nvSpPr>
          <p:spPr bwMode="auto">
            <a:xfrm>
              <a:off x="2489200" y="1651000"/>
              <a:ext cx="9191625" cy="4767263"/>
            </a:xfrm>
            <a:prstGeom prst="rect">
              <a:avLst/>
            </a:prstGeom>
            <a:solidFill>
              <a:schemeClr val="accent5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0" name="Freeform 7"/>
            <p:cNvSpPr>
              <a:spLocks/>
            </p:cNvSpPr>
            <p:nvPr/>
          </p:nvSpPr>
          <p:spPr bwMode="auto">
            <a:xfrm>
              <a:off x="2489200" y="1651000"/>
              <a:ext cx="757238" cy="52070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77" y="275"/>
                </a:cxn>
                <a:cxn ang="0">
                  <a:pos x="477" y="3280"/>
                </a:cxn>
                <a:cxn ang="0">
                  <a:pos x="0" y="3003"/>
                </a:cxn>
                <a:cxn ang="0">
                  <a:pos x="0" y="0"/>
                </a:cxn>
              </a:cxnLst>
              <a:rect l="0" t="0" r="r" b="b"/>
              <a:pathLst>
                <a:path w="477" h="3280">
                  <a:moveTo>
                    <a:pt x="0" y="0"/>
                  </a:moveTo>
                  <a:lnTo>
                    <a:pt x="477" y="275"/>
                  </a:lnTo>
                  <a:lnTo>
                    <a:pt x="477" y="3280"/>
                  </a:lnTo>
                  <a:lnTo>
                    <a:pt x="0" y="300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1" name="Rectangle 8"/>
            <p:cNvSpPr>
              <a:spLocks noChangeArrowheads="1"/>
            </p:cNvSpPr>
            <p:nvPr/>
          </p:nvSpPr>
          <p:spPr bwMode="auto">
            <a:xfrm>
              <a:off x="508000" y="2087563"/>
              <a:ext cx="2738438" cy="4770438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17411" name="Rectangle 3"/>
          <p:cNvSpPr txBox="1">
            <a:spLocks/>
          </p:cNvSpPr>
          <p:nvPr/>
        </p:nvSpPr>
        <p:spPr bwMode="auto">
          <a:xfrm>
            <a:off x="2339975" y="1900238"/>
            <a:ext cx="5862638" cy="355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1">
              <a:spcBef>
                <a:spcPct val="20000"/>
              </a:spcBef>
              <a:buFont typeface="Arial" charset="0"/>
              <a:buNone/>
            </a:pPr>
            <a:r>
              <a:rPr lang="en-US" sz="6000" b="1" dirty="0">
                <a:solidFill>
                  <a:schemeClr val="bg1"/>
                </a:solidFill>
                <a:latin typeface="Calibri" pitchFamily="34" charset="0"/>
              </a:rPr>
              <a:t>IZVORI INFORMISANJA</a:t>
            </a:r>
            <a:endParaRPr lang="sr-Cyrl-CS" sz="6000" b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344613" y="1768475"/>
            <a:ext cx="1120820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72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0</a:t>
            </a:r>
            <a:r>
              <a:rPr lang="sr-Latn-RS" sz="72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5</a:t>
            </a:r>
            <a:endParaRPr lang="en-US" sz="7200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323850" y="763588"/>
            <a:ext cx="8712200" cy="4699000"/>
            <a:chOff x="323850" y="763588"/>
            <a:chExt cx="8712200" cy="4699000"/>
          </a:xfrm>
        </p:grpSpPr>
        <p:grpSp>
          <p:nvGrpSpPr>
            <p:cNvPr id="18434" name="Group 33"/>
            <p:cNvGrpSpPr>
              <a:grpSpLocks/>
            </p:cNvGrpSpPr>
            <p:nvPr/>
          </p:nvGrpSpPr>
          <p:grpSpPr bwMode="auto">
            <a:xfrm>
              <a:off x="323850" y="765175"/>
              <a:ext cx="8712200" cy="4679950"/>
              <a:chOff x="760412" y="1066800"/>
              <a:chExt cx="3581401" cy="1632860"/>
            </a:xfrm>
          </p:grpSpPr>
          <p:sp>
            <p:nvSpPr>
              <p:cNvPr id="35" name="Rounded Rectangle 34"/>
              <p:cNvSpPr/>
              <p:nvPr/>
            </p:nvSpPr>
            <p:spPr>
              <a:xfrm>
                <a:off x="760412" y="1066800"/>
                <a:ext cx="3581401" cy="1626326"/>
              </a:xfrm>
              <a:prstGeom prst="roundRect">
                <a:avLst>
                  <a:gd name="adj" fmla="val 7296"/>
                </a:avLst>
              </a:prstGeom>
              <a:gradFill>
                <a:gsLst>
                  <a:gs pos="500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4200000" scaled="0"/>
              </a:gradFill>
              <a:ln>
                <a:noFill/>
              </a:ln>
              <a:effectLst>
                <a:outerShdw blurRad="139700" dist="50800" dir="2700000" algn="tl" rotWithShape="0">
                  <a:prstClr val="black">
                    <a:alpha val="32000"/>
                  </a:prstClr>
                </a:outerShdw>
              </a:effectLst>
              <a:scene3d>
                <a:camera prst="orthographicFront"/>
                <a:lightRig rig="threePt" dir="t"/>
              </a:scene3d>
              <a:sp3d contourW="12700">
                <a:bevelT w="38100" h="38100"/>
                <a:contourClr>
                  <a:schemeClr val="bg1">
                    <a:lumMod val="75000"/>
                  </a:schemeClr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tIns="155448" rIns="274320"/>
              <a:lstStyle/>
              <a:p>
                <a:pPr>
                  <a:defRPr/>
                </a:pPr>
                <a:endParaRPr lang="sr-Latn-RS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783253" y="1515449"/>
                <a:ext cx="3558560" cy="118421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tIns="228600" rIns="274320" bIns="274320"/>
              <a:lstStyle/>
              <a:p>
                <a:pPr>
                  <a:defRPr/>
                </a:pPr>
                <a:endParaRPr lang="sr-Latn-RS" ker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aphicFrame>
          <p:nvGraphicFramePr>
            <p:cNvPr id="8" name="Chart 2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522866057"/>
                </p:ext>
              </p:extLst>
            </p:nvPr>
          </p:nvGraphicFramePr>
          <p:xfrm>
            <a:off x="323850" y="763588"/>
            <a:ext cx="8567738" cy="4699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</p:grpSp>
      <p:sp>
        <p:nvSpPr>
          <p:cNvPr id="33" name="Rectangle 9"/>
          <p:cNvSpPr>
            <a:spLocks noChangeArrowheads="1"/>
          </p:cNvSpPr>
          <p:nvPr/>
        </p:nvSpPr>
        <p:spPr bwMode="auto">
          <a:xfrm>
            <a:off x="-3175" y="5661025"/>
            <a:ext cx="6480175" cy="4222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0">
            <a:noFill/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sr-Latn-RS" sz="1000" dirty="0">
                <a:latin typeface="+mj-lt"/>
              </a:rPr>
              <a:t>C1. Koje izvore informisanja ste sve koristili o </a:t>
            </a:r>
            <a:r>
              <a:rPr lang="sr-Latn-RS" sz="1000" dirty="0" smtClean="0">
                <a:latin typeface="+mj-lt"/>
              </a:rPr>
              <a:t>turističkoj destinaciji koju ste posetili?</a:t>
            </a:r>
            <a:endParaRPr lang="sr-Latn-RS" sz="1000" dirty="0">
              <a:latin typeface="+mj-lt"/>
            </a:endParaRPr>
          </a:p>
          <a:p>
            <a:pPr>
              <a:defRPr/>
            </a:pPr>
            <a:r>
              <a:rPr lang="pt-BR" sz="1000" dirty="0">
                <a:latin typeface="+mj-lt"/>
              </a:rPr>
              <a:t>N= 2,050 (100% populacije stranih turista) </a:t>
            </a:r>
            <a:r>
              <a:rPr lang="sr-Latn-RS" sz="1000" dirty="0" smtClean="0">
                <a:latin typeface="+mj-lt"/>
              </a:rPr>
              <a:t>, Moguće je više odgovora.</a:t>
            </a:r>
            <a:endParaRPr lang="sr-Latn-RS" sz="1000" dirty="0">
              <a:latin typeface="+mj-lt"/>
            </a:endParaRPr>
          </a:p>
        </p:txBody>
      </p:sp>
      <p:sp>
        <p:nvSpPr>
          <p:cNvPr id="18437" name="Title 1"/>
          <p:cNvSpPr>
            <a:spLocks/>
          </p:cNvSpPr>
          <p:nvPr/>
        </p:nvSpPr>
        <p:spPr bwMode="auto">
          <a:xfrm>
            <a:off x="0" y="-100013"/>
            <a:ext cx="9144000" cy="936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838200" indent="-838200"/>
            <a:r>
              <a:rPr lang="sr-Latn-RS" sz="3200" b="1" dirty="0">
                <a:solidFill>
                  <a:srgbClr val="D51D2A"/>
                </a:solidFill>
                <a:latin typeface="Calibri" pitchFamily="34" charset="0"/>
              </a:rPr>
              <a:t>KORIŠĆENI IZVORI INFORMISANJA O DESTINACIJI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838200" indent="-838200"/>
            <a:r>
              <a:rPr lang="en-US" sz="3200" b="1" dirty="0">
                <a:solidFill>
                  <a:srgbClr val="D51D2A"/>
                </a:solidFill>
                <a:latin typeface="Calibri" pitchFamily="34" charset="0"/>
              </a:rPr>
              <a:t>SADRŽAJ</a:t>
            </a:r>
          </a:p>
        </p:txBody>
      </p:sp>
      <p:grpSp>
        <p:nvGrpSpPr>
          <p:cNvPr id="5" name="Group 14"/>
          <p:cNvGrpSpPr/>
          <p:nvPr/>
        </p:nvGrpSpPr>
        <p:grpSpPr>
          <a:xfrm>
            <a:off x="5214" y="1106937"/>
            <a:ext cx="9138786" cy="4617720"/>
            <a:chOff x="-1343839" y="1217239"/>
            <a:chExt cx="14882872" cy="5640762"/>
          </a:xfrm>
          <a:solidFill>
            <a:schemeClr val="accent1"/>
          </a:solidFill>
        </p:grpSpPr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10924038" y="1217239"/>
              <a:ext cx="2614995" cy="476726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10924369" y="1222832"/>
              <a:ext cx="757238" cy="520699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77" y="275"/>
                </a:cxn>
                <a:cxn ang="0">
                  <a:pos x="477" y="3280"/>
                </a:cxn>
                <a:cxn ang="0">
                  <a:pos x="0" y="3003"/>
                </a:cxn>
                <a:cxn ang="0">
                  <a:pos x="0" y="0"/>
                </a:cxn>
              </a:cxnLst>
              <a:rect l="0" t="0" r="r" b="b"/>
              <a:pathLst>
                <a:path w="477" h="3280">
                  <a:moveTo>
                    <a:pt x="0" y="0"/>
                  </a:moveTo>
                  <a:lnTo>
                    <a:pt x="477" y="275"/>
                  </a:lnTo>
                  <a:lnTo>
                    <a:pt x="477" y="3280"/>
                  </a:lnTo>
                  <a:lnTo>
                    <a:pt x="0" y="300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-1343839" y="1651000"/>
              <a:ext cx="2597987" cy="476726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auto">
            <a:xfrm flipH="1">
              <a:off x="515527" y="1651000"/>
              <a:ext cx="757238" cy="52070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77" y="275"/>
                </a:cxn>
                <a:cxn ang="0">
                  <a:pos x="477" y="3280"/>
                </a:cxn>
                <a:cxn ang="0">
                  <a:pos x="0" y="3003"/>
                </a:cxn>
                <a:cxn ang="0">
                  <a:pos x="0" y="0"/>
                </a:cxn>
              </a:cxnLst>
              <a:rect l="0" t="0" r="r" b="b"/>
              <a:pathLst>
                <a:path w="477" h="3280">
                  <a:moveTo>
                    <a:pt x="0" y="0"/>
                  </a:moveTo>
                  <a:lnTo>
                    <a:pt x="477" y="275"/>
                  </a:lnTo>
                  <a:lnTo>
                    <a:pt x="477" y="3280"/>
                  </a:lnTo>
                  <a:lnTo>
                    <a:pt x="0" y="300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2489200" y="1651000"/>
              <a:ext cx="9191625" cy="4767263"/>
            </a:xfrm>
            <a:prstGeom prst="rect">
              <a:avLst/>
            </a:prstGeom>
            <a:solidFill>
              <a:schemeClr val="accent5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" name="Freeform 7"/>
            <p:cNvSpPr>
              <a:spLocks/>
            </p:cNvSpPr>
            <p:nvPr/>
          </p:nvSpPr>
          <p:spPr bwMode="auto">
            <a:xfrm>
              <a:off x="2489200" y="1651000"/>
              <a:ext cx="757238" cy="52070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77" y="275"/>
                </a:cxn>
                <a:cxn ang="0">
                  <a:pos x="477" y="3280"/>
                </a:cxn>
                <a:cxn ang="0">
                  <a:pos x="0" y="3003"/>
                </a:cxn>
                <a:cxn ang="0">
                  <a:pos x="0" y="0"/>
                </a:cxn>
              </a:cxnLst>
              <a:rect l="0" t="0" r="r" b="b"/>
              <a:pathLst>
                <a:path w="477" h="3280">
                  <a:moveTo>
                    <a:pt x="0" y="0"/>
                  </a:moveTo>
                  <a:lnTo>
                    <a:pt x="477" y="275"/>
                  </a:lnTo>
                  <a:lnTo>
                    <a:pt x="477" y="3280"/>
                  </a:lnTo>
                  <a:lnTo>
                    <a:pt x="0" y="300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2" name="Rectangle 8"/>
            <p:cNvSpPr>
              <a:spLocks noChangeArrowheads="1"/>
            </p:cNvSpPr>
            <p:nvPr/>
          </p:nvSpPr>
          <p:spPr bwMode="auto">
            <a:xfrm>
              <a:off x="508000" y="2087563"/>
              <a:ext cx="2738438" cy="4770438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4100" name="Rectangle 3"/>
          <p:cNvSpPr>
            <a:spLocks noGrp="1"/>
          </p:cNvSpPr>
          <p:nvPr>
            <p:ph type="body" idx="1"/>
          </p:nvPr>
        </p:nvSpPr>
        <p:spPr>
          <a:xfrm>
            <a:off x="2339975" y="1857364"/>
            <a:ext cx="5862638" cy="3557588"/>
          </a:xfrm>
        </p:spPr>
        <p:txBody>
          <a:bodyPr/>
          <a:lstStyle/>
          <a:p>
            <a:pPr marL="990600" lvl="1" indent="-533400" eaLnBrk="1" hangingPunct="1">
              <a:buFont typeface="Arial" charset="0"/>
              <a:buAutoNum type="arabicPeriod"/>
            </a:pPr>
            <a:r>
              <a:rPr lang="en-US" sz="2000" b="1" dirty="0">
                <a:solidFill>
                  <a:schemeClr val="bg1"/>
                </a:solidFill>
              </a:rPr>
              <a:t>METODOLOGIJA</a:t>
            </a:r>
            <a:endParaRPr lang="sr-Cyrl-CS" sz="2000" b="1" dirty="0">
              <a:solidFill>
                <a:schemeClr val="bg1"/>
              </a:solidFill>
            </a:endParaRPr>
          </a:p>
          <a:p>
            <a:pPr marL="990600" lvl="1" indent="-533400" eaLnBrk="1" hangingPunct="1">
              <a:buFont typeface="Arial" charset="0"/>
              <a:buAutoNum type="arabicPeriod"/>
            </a:pPr>
            <a:r>
              <a:rPr lang="sr-Latn-RS" sz="2000" b="1" dirty="0" smtClean="0">
                <a:solidFill>
                  <a:schemeClr val="bg1"/>
                </a:solidFill>
              </a:rPr>
              <a:t>KARAKTERISTIKE STRANIH TURISTA</a:t>
            </a:r>
            <a:endParaRPr lang="en-US" sz="2000" b="1" dirty="0">
              <a:solidFill>
                <a:schemeClr val="bg1"/>
              </a:solidFill>
            </a:endParaRPr>
          </a:p>
          <a:p>
            <a:pPr marL="990600" lvl="1" indent="-533400" eaLnBrk="1" hangingPunct="1">
              <a:buFont typeface="Arial" charset="0"/>
              <a:buAutoNum type="arabicPeriod"/>
            </a:pPr>
            <a:r>
              <a:rPr lang="sr-Latn-RS" sz="2000" b="1" dirty="0" smtClean="0">
                <a:solidFill>
                  <a:schemeClr val="bg1"/>
                </a:solidFill>
              </a:rPr>
              <a:t>ISKUSTVA PRETHODNIH TURISTIČKIH POSETA SRBIJI</a:t>
            </a:r>
            <a:endParaRPr lang="en-US" sz="2000" b="1" dirty="0">
              <a:solidFill>
                <a:schemeClr val="bg1"/>
              </a:solidFill>
            </a:endParaRPr>
          </a:p>
          <a:p>
            <a:pPr marL="990600" lvl="1" indent="-533400" eaLnBrk="1" hangingPunct="1">
              <a:buFont typeface="Arial" charset="0"/>
              <a:buAutoNum type="arabicPeriod"/>
            </a:pPr>
            <a:r>
              <a:rPr lang="sr-Latn-RS" sz="2000" b="1" dirty="0" smtClean="0">
                <a:solidFill>
                  <a:schemeClr val="bg1"/>
                </a:solidFill>
              </a:rPr>
              <a:t>PODACI O TRENUTNOM BORAVKU U SRBIJI</a:t>
            </a:r>
          </a:p>
          <a:p>
            <a:pPr marL="990600" lvl="1" indent="-533400" eaLnBrk="1" hangingPunct="1">
              <a:buFont typeface="Arial" charset="0"/>
              <a:buAutoNum type="arabicPeriod"/>
            </a:pPr>
            <a:r>
              <a:rPr lang="en-US" sz="2000" b="1" dirty="0" smtClean="0">
                <a:solidFill>
                  <a:schemeClr val="bg1"/>
                </a:solidFill>
              </a:rPr>
              <a:t>IZVORI </a:t>
            </a:r>
            <a:r>
              <a:rPr lang="en-US" sz="2000" b="1" dirty="0">
                <a:solidFill>
                  <a:schemeClr val="bg1"/>
                </a:solidFill>
              </a:rPr>
              <a:t>INFORMISANJA</a:t>
            </a:r>
          </a:p>
          <a:p>
            <a:pPr marL="990600" lvl="1" indent="-533400" eaLnBrk="1" hangingPunct="1">
              <a:buFont typeface="Arial" charset="0"/>
              <a:buAutoNum type="arabicPeriod"/>
            </a:pPr>
            <a:r>
              <a:rPr lang="en-US" sz="2000" b="1" dirty="0">
                <a:solidFill>
                  <a:schemeClr val="bg1"/>
                </a:solidFill>
              </a:rPr>
              <a:t>MOTIVI I KARAKTERISTIKE PUTOVANJA</a:t>
            </a:r>
          </a:p>
          <a:p>
            <a:pPr marL="990600" lvl="1" indent="-533400" eaLnBrk="1" hangingPunct="1">
              <a:buFont typeface="Arial" charset="0"/>
              <a:buAutoNum type="arabicPeriod"/>
            </a:pPr>
            <a:r>
              <a:rPr lang="en-US" sz="2000" b="1" dirty="0">
                <a:solidFill>
                  <a:schemeClr val="bg1"/>
                </a:solidFill>
              </a:rPr>
              <a:t>TROŠKOVI PUTOVANJA</a:t>
            </a:r>
          </a:p>
          <a:p>
            <a:pPr marL="990600" lvl="1" indent="-533400" eaLnBrk="1" hangingPunct="1">
              <a:buFont typeface="Arial" charset="0"/>
              <a:buAutoNum type="arabicPeriod"/>
            </a:pPr>
            <a:r>
              <a:rPr lang="en-US" sz="2000" b="1" dirty="0">
                <a:solidFill>
                  <a:schemeClr val="bg1"/>
                </a:solidFill>
              </a:rPr>
              <a:t>OPŠTE </a:t>
            </a:r>
            <a:r>
              <a:rPr lang="en-US" sz="2000" b="1" dirty="0" smtClean="0">
                <a:solidFill>
                  <a:schemeClr val="bg1"/>
                </a:solidFill>
              </a:rPr>
              <a:t>ZADOVOLJSTVO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>
          <a:xfrm>
            <a:off x="38100" y="682625"/>
            <a:ext cx="9036050" cy="4762500"/>
            <a:chOff x="38100" y="682625"/>
            <a:chExt cx="9036050" cy="4762500"/>
          </a:xfrm>
        </p:grpSpPr>
        <p:grpSp>
          <p:nvGrpSpPr>
            <p:cNvPr id="3" name="Group 33"/>
            <p:cNvGrpSpPr>
              <a:grpSpLocks/>
            </p:cNvGrpSpPr>
            <p:nvPr/>
          </p:nvGrpSpPr>
          <p:grpSpPr bwMode="auto">
            <a:xfrm>
              <a:off x="38100" y="765175"/>
              <a:ext cx="9036050" cy="4679950"/>
              <a:chOff x="760412" y="1066800"/>
              <a:chExt cx="3581401" cy="1632860"/>
            </a:xfrm>
          </p:grpSpPr>
          <p:sp>
            <p:nvSpPr>
              <p:cNvPr id="35" name="Rounded Rectangle 34"/>
              <p:cNvSpPr/>
              <p:nvPr/>
            </p:nvSpPr>
            <p:spPr>
              <a:xfrm>
                <a:off x="760412" y="1066800"/>
                <a:ext cx="3581401" cy="1626326"/>
              </a:xfrm>
              <a:prstGeom prst="roundRect">
                <a:avLst>
                  <a:gd name="adj" fmla="val 7296"/>
                </a:avLst>
              </a:prstGeom>
              <a:gradFill>
                <a:gsLst>
                  <a:gs pos="500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4200000" scaled="0"/>
              </a:gradFill>
              <a:ln>
                <a:noFill/>
              </a:ln>
              <a:effectLst>
                <a:outerShdw blurRad="139700" dist="50800" dir="2700000" algn="tl" rotWithShape="0">
                  <a:prstClr val="black">
                    <a:alpha val="32000"/>
                  </a:prstClr>
                </a:outerShdw>
              </a:effectLst>
              <a:scene3d>
                <a:camera prst="orthographicFront"/>
                <a:lightRig rig="threePt" dir="t"/>
              </a:scene3d>
              <a:sp3d contourW="12700">
                <a:bevelT w="38100" h="38100"/>
                <a:contourClr>
                  <a:schemeClr val="bg1">
                    <a:lumMod val="75000"/>
                  </a:schemeClr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tIns="155448" rIns="274320"/>
              <a:lstStyle/>
              <a:p>
                <a:pPr>
                  <a:defRPr/>
                </a:pPr>
                <a:endParaRPr lang="sr-Latn-RS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783063" y="1515449"/>
                <a:ext cx="3558750" cy="118421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tIns="228600" rIns="274320" bIns="274320"/>
              <a:lstStyle/>
              <a:p>
                <a:pPr>
                  <a:defRPr/>
                </a:pPr>
                <a:endParaRPr lang="sr-Latn-RS" ker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aphicFrame>
          <p:nvGraphicFramePr>
            <p:cNvPr id="9" name="Chart 2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21448694"/>
                </p:ext>
              </p:extLst>
            </p:nvPr>
          </p:nvGraphicFramePr>
          <p:xfrm>
            <a:off x="322263" y="682625"/>
            <a:ext cx="8501062" cy="4699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</p:grpSp>
      <p:sp>
        <p:nvSpPr>
          <p:cNvPr id="20485" name="Title 1"/>
          <p:cNvSpPr>
            <a:spLocks/>
          </p:cNvSpPr>
          <p:nvPr/>
        </p:nvSpPr>
        <p:spPr bwMode="auto">
          <a:xfrm>
            <a:off x="0" y="-100013"/>
            <a:ext cx="9144000" cy="936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838200" indent="-838200"/>
            <a:r>
              <a:rPr lang="sr-Latn-RS" sz="3200" b="1" dirty="0">
                <a:solidFill>
                  <a:srgbClr val="D51D2A"/>
                </a:solidFill>
                <a:latin typeface="Calibri" pitchFamily="34" charset="0"/>
              </a:rPr>
              <a:t>NAJČEŠĆE KORIŠĆENI INTERNET SAJTOVI</a:t>
            </a: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27924" y="5544901"/>
            <a:ext cx="6544977" cy="51095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0">
            <a:noFill/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sr-Latn-RS" sz="1000" dirty="0">
                <a:latin typeface="+mj-lt"/>
              </a:rPr>
              <a:t>C1_8.1 Šta ste koristili kao izvore informisanja o turističkoj destinaciji (Internet sajt TOS-a i sajtove destinacije koju želite da posetite)?</a:t>
            </a:r>
          </a:p>
          <a:p>
            <a:pPr>
              <a:defRPr/>
            </a:pPr>
            <a:r>
              <a:rPr lang="sr-Latn-RS" sz="1000" dirty="0">
                <a:latin typeface="+mj-lt"/>
              </a:rPr>
              <a:t>N= 1309 (</a:t>
            </a:r>
            <a:r>
              <a:rPr lang="it-IT" sz="1000" dirty="0">
                <a:latin typeface="+mj-lt"/>
              </a:rPr>
              <a:t>Strani turisti koji navode Internet sajtove  kao izvor informisanja</a:t>
            </a:r>
            <a:r>
              <a:rPr lang="sr-Latn-RS" sz="1000" dirty="0">
                <a:latin typeface="+mj-lt"/>
              </a:rPr>
              <a:t>; 64% populacije stranih turista) </a:t>
            </a:r>
          </a:p>
        </p:txBody>
      </p:sp>
    </p:spTree>
    <p:extLst>
      <p:ext uri="{BB962C8B-B14F-4D97-AF65-F5344CB8AC3E}">
        <p14:creationId xmlns:p14="http://schemas.microsoft.com/office/powerpoint/2010/main" val="33304936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33"/>
          <p:cNvGrpSpPr>
            <a:grpSpLocks/>
          </p:cNvGrpSpPr>
          <p:nvPr/>
        </p:nvGrpSpPr>
        <p:grpSpPr bwMode="auto">
          <a:xfrm>
            <a:off x="38100" y="765175"/>
            <a:ext cx="9036050" cy="4679950"/>
            <a:chOff x="760412" y="1066800"/>
            <a:chExt cx="3581401" cy="1632860"/>
          </a:xfrm>
        </p:grpSpPr>
        <p:sp>
          <p:nvSpPr>
            <p:cNvPr id="35" name="Rounded Rectangle 34"/>
            <p:cNvSpPr/>
            <p:nvPr/>
          </p:nvSpPr>
          <p:spPr>
            <a:xfrm>
              <a:off x="760412" y="1066800"/>
              <a:ext cx="3581401" cy="1626326"/>
            </a:xfrm>
            <a:prstGeom prst="roundRect">
              <a:avLst>
                <a:gd name="adj" fmla="val 7296"/>
              </a:avLst>
            </a:prstGeom>
            <a:gradFill>
              <a:gsLst>
                <a:gs pos="5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4200000" scaled="0"/>
            </a:gradFill>
            <a:ln>
              <a:noFill/>
            </a:ln>
            <a:effectLst>
              <a:outerShdw blurRad="139700" dist="50800" dir="2700000" algn="tl" rotWithShape="0">
                <a:prstClr val="black">
                  <a:alpha val="32000"/>
                </a:prstClr>
              </a:outerShdw>
            </a:effectLst>
            <a:scene3d>
              <a:camera prst="orthographicFront"/>
              <a:lightRig rig="threePt" dir="t"/>
            </a:scene3d>
            <a:sp3d contourW="12700">
              <a:bevelT w="38100" h="38100"/>
              <a:contourClr>
                <a:schemeClr val="bg1">
                  <a:lumMod val="7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4320" tIns="155448" rIns="274320"/>
            <a:lstStyle/>
            <a:p>
              <a:pPr>
                <a:defRPr/>
              </a:pPr>
              <a:endParaRPr lang="sr-Latn-R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783063" y="1515449"/>
              <a:ext cx="3558750" cy="118421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4320" tIns="228600" rIns="274320" bIns="274320"/>
            <a:lstStyle/>
            <a:p>
              <a:pPr>
                <a:defRPr/>
              </a:pPr>
              <a:endParaRPr lang="sr-Latn-RS" ker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0485" name="Title 1"/>
          <p:cNvSpPr>
            <a:spLocks/>
          </p:cNvSpPr>
          <p:nvPr/>
        </p:nvSpPr>
        <p:spPr bwMode="auto">
          <a:xfrm>
            <a:off x="0" y="-100013"/>
            <a:ext cx="9144000" cy="936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838200" indent="-838200"/>
            <a:r>
              <a:rPr lang="sr-Latn-RS" sz="2400" b="1" dirty="0">
                <a:solidFill>
                  <a:srgbClr val="D51D2A"/>
                </a:solidFill>
                <a:latin typeface="Calibri" pitchFamily="34" charset="0"/>
              </a:rPr>
              <a:t>NAJČEŠĆE KORIŠĆENI INTERNET SAJTOVI </a:t>
            </a:r>
            <a:r>
              <a:rPr lang="sr-Latn-RS" sz="2400" b="1" dirty="0" smtClean="0">
                <a:solidFill>
                  <a:srgbClr val="D51D2A"/>
                </a:solidFill>
                <a:latin typeface="Calibri" pitchFamily="34" charset="0"/>
              </a:rPr>
              <a:t>U KATEGORIJI </a:t>
            </a:r>
            <a:r>
              <a:rPr lang="en-US" sz="2400" b="1" dirty="0" smtClean="0">
                <a:solidFill>
                  <a:srgbClr val="D51D2A"/>
                </a:solidFill>
                <a:latin typeface="Calibri" pitchFamily="34" charset="0"/>
              </a:rPr>
              <a:t>"INTERNET </a:t>
            </a:r>
            <a:endParaRPr lang="sr-Latn-RS" sz="2400" b="1" dirty="0" smtClean="0">
              <a:solidFill>
                <a:srgbClr val="D51D2A"/>
              </a:solidFill>
              <a:latin typeface="Calibri" pitchFamily="34" charset="0"/>
            </a:endParaRPr>
          </a:p>
          <a:p>
            <a:pPr marL="838200" indent="-838200"/>
            <a:r>
              <a:rPr lang="en-US" sz="2400" b="1" dirty="0" smtClean="0">
                <a:solidFill>
                  <a:srgbClr val="D51D2A"/>
                </a:solidFill>
                <a:latin typeface="Calibri" pitchFamily="34" charset="0"/>
              </a:rPr>
              <a:t>SAJTOVI UGOSTITELJSKIH OBJEKATA I OBJEKATA ZA SMEŠTAJ"</a:t>
            </a:r>
            <a:endParaRPr lang="sr-Latn-RS" sz="2400" b="1" dirty="0">
              <a:solidFill>
                <a:srgbClr val="D51D2A"/>
              </a:solidFill>
              <a:latin typeface="Calibri" pitchFamily="34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27924" y="5544901"/>
            <a:ext cx="6544977" cy="51095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0">
            <a:noFill/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sr-Latn-RS" sz="1000" dirty="0">
                <a:latin typeface="+mj-lt"/>
              </a:rPr>
              <a:t>Koje sajtove iz ove kategorije ste posetili_Internet sajtovi ugostiteljskih objekata i objekata za smeštaj?</a:t>
            </a:r>
          </a:p>
          <a:p>
            <a:pPr>
              <a:defRPr/>
            </a:pPr>
            <a:r>
              <a:rPr lang="sr-Latn-RS" sz="1000" dirty="0">
                <a:latin typeface="+mj-lt"/>
              </a:rPr>
              <a:t>N= 560 (</a:t>
            </a:r>
            <a:r>
              <a:rPr lang="it-IT" sz="1000" dirty="0">
                <a:latin typeface="+mj-lt"/>
              </a:rPr>
              <a:t>Strani turisti koji navode Strani turisti koji navode Internet </a:t>
            </a:r>
            <a:r>
              <a:rPr lang="sr-Latn-RS" sz="1000" dirty="0">
                <a:latin typeface="+mj-lt"/>
              </a:rPr>
              <a:t>sajtove ugostiteljskih objekata i objekata za smeštaj </a:t>
            </a:r>
            <a:r>
              <a:rPr lang="it-IT" sz="1000" dirty="0">
                <a:latin typeface="+mj-lt"/>
              </a:rPr>
              <a:t>kao izvor informisanja</a:t>
            </a:r>
            <a:r>
              <a:rPr lang="sr-Latn-RS" sz="1000" dirty="0">
                <a:latin typeface="+mj-lt"/>
              </a:rPr>
              <a:t>; 27% populacije stranih turista) </a:t>
            </a:r>
          </a:p>
        </p:txBody>
      </p:sp>
      <p:graphicFrame>
        <p:nvGraphicFramePr>
          <p:cNvPr id="9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9133432"/>
              </p:ext>
            </p:extLst>
          </p:nvPr>
        </p:nvGraphicFramePr>
        <p:xfrm>
          <a:off x="727075" y="908050"/>
          <a:ext cx="7834313" cy="4395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029439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33"/>
          <p:cNvGrpSpPr>
            <a:grpSpLocks/>
          </p:cNvGrpSpPr>
          <p:nvPr/>
        </p:nvGrpSpPr>
        <p:grpSpPr bwMode="auto">
          <a:xfrm>
            <a:off x="38100" y="857232"/>
            <a:ext cx="9036050" cy="4679950"/>
            <a:chOff x="760412" y="1066800"/>
            <a:chExt cx="3581401" cy="1632860"/>
          </a:xfrm>
        </p:grpSpPr>
        <p:sp>
          <p:nvSpPr>
            <p:cNvPr id="35" name="Rounded Rectangle 34"/>
            <p:cNvSpPr/>
            <p:nvPr/>
          </p:nvSpPr>
          <p:spPr>
            <a:xfrm>
              <a:off x="760412" y="1066800"/>
              <a:ext cx="3581401" cy="1626326"/>
            </a:xfrm>
            <a:prstGeom prst="roundRect">
              <a:avLst>
                <a:gd name="adj" fmla="val 7296"/>
              </a:avLst>
            </a:prstGeom>
            <a:gradFill>
              <a:gsLst>
                <a:gs pos="5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4200000" scaled="0"/>
            </a:gradFill>
            <a:ln>
              <a:noFill/>
            </a:ln>
            <a:effectLst>
              <a:outerShdw blurRad="139700" dist="50800" dir="2700000" algn="tl" rotWithShape="0">
                <a:prstClr val="black">
                  <a:alpha val="32000"/>
                </a:prstClr>
              </a:outerShdw>
            </a:effectLst>
            <a:scene3d>
              <a:camera prst="orthographicFront"/>
              <a:lightRig rig="threePt" dir="t"/>
            </a:scene3d>
            <a:sp3d contourW="12700">
              <a:bevelT w="38100" h="38100"/>
              <a:contourClr>
                <a:schemeClr val="bg1">
                  <a:lumMod val="7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4320" tIns="155448" rIns="274320"/>
            <a:lstStyle/>
            <a:p>
              <a:pPr>
                <a:defRPr/>
              </a:pPr>
              <a:endParaRPr lang="sr-Latn-R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783063" y="1515449"/>
              <a:ext cx="3558750" cy="118421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4320" tIns="228600" rIns="274320" bIns="274320"/>
            <a:lstStyle/>
            <a:p>
              <a:pPr>
                <a:defRPr/>
              </a:pPr>
              <a:endParaRPr lang="sr-Latn-RS" ker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9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1778830"/>
              </p:ext>
            </p:extLst>
          </p:nvPr>
        </p:nvGraphicFramePr>
        <p:xfrm>
          <a:off x="322263" y="682625"/>
          <a:ext cx="8501062" cy="469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485" name="Title 1"/>
          <p:cNvSpPr>
            <a:spLocks/>
          </p:cNvSpPr>
          <p:nvPr/>
        </p:nvSpPr>
        <p:spPr bwMode="auto">
          <a:xfrm>
            <a:off x="0" y="-100013"/>
            <a:ext cx="9144000" cy="936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838200" lvl="0" indent="-838200"/>
            <a:r>
              <a:rPr lang="sr-Latn-RS" sz="2000" b="1" dirty="0" smtClean="0">
                <a:solidFill>
                  <a:srgbClr val="D51D2A"/>
                </a:solidFill>
                <a:latin typeface="Calibri" pitchFamily="34" charset="0"/>
              </a:rPr>
              <a:t>NAJČEŠĆE KORIŠĆENI SAJTOVI U KATEGORIJI </a:t>
            </a:r>
            <a:r>
              <a:rPr lang="en-US" sz="2000" b="1" dirty="0" smtClean="0">
                <a:solidFill>
                  <a:srgbClr val="D51D2A"/>
                </a:solidFill>
                <a:latin typeface="Calibri" pitchFamily="34" charset="0"/>
              </a:rPr>
              <a:t>"INTERNET SAJTOVI KOJI NISU </a:t>
            </a:r>
            <a:endParaRPr lang="sr-Latn-RS" sz="2000" b="1" dirty="0" smtClean="0">
              <a:solidFill>
                <a:srgbClr val="D51D2A"/>
              </a:solidFill>
              <a:latin typeface="Calibri" pitchFamily="34" charset="0"/>
            </a:endParaRPr>
          </a:p>
          <a:p>
            <a:pPr marL="838200" lvl="0" indent="-838200"/>
            <a:r>
              <a:rPr lang="en-US" sz="2000" b="1" dirty="0" smtClean="0">
                <a:solidFill>
                  <a:srgbClr val="D51D2A"/>
                </a:solidFill>
                <a:latin typeface="Calibri" pitchFamily="34" charset="0"/>
              </a:rPr>
              <a:t>SPECIJALIZOVANI ZA TURIZAM"</a:t>
            </a:r>
            <a:endParaRPr lang="sr-Latn-RS" sz="2000" b="1" dirty="0">
              <a:solidFill>
                <a:srgbClr val="D51D2A"/>
              </a:solidFill>
              <a:latin typeface="Calibri" pitchFamily="34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27924" y="5544901"/>
            <a:ext cx="6544977" cy="51095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0">
            <a:noFill/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sr-Latn-RS" sz="1000" dirty="0">
                <a:latin typeface="+mj-lt"/>
              </a:rPr>
              <a:t>Koje sajtove iz ove kategorije ste posetili_Internet sajtovi koji nisu specijalizovani za turizam?</a:t>
            </a:r>
          </a:p>
          <a:p>
            <a:pPr>
              <a:defRPr/>
            </a:pPr>
            <a:r>
              <a:rPr lang="sr-Latn-RS" sz="1000" dirty="0">
                <a:latin typeface="+mj-lt"/>
              </a:rPr>
              <a:t>N= 486 (</a:t>
            </a:r>
            <a:r>
              <a:rPr lang="it-IT" sz="1000" dirty="0">
                <a:latin typeface="+mj-lt"/>
              </a:rPr>
              <a:t>Strani turisti koji navode Strani turisti koji navode Internet </a:t>
            </a:r>
            <a:r>
              <a:rPr lang="sr-Latn-RS" sz="1000" dirty="0">
                <a:latin typeface="+mj-lt"/>
              </a:rPr>
              <a:t>sajtove nespecijalizovane za turizam </a:t>
            </a:r>
            <a:r>
              <a:rPr lang="it-IT" sz="1000" dirty="0">
                <a:latin typeface="+mj-lt"/>
              </a:rPr>
              <a:t>kao izvor informisanja</a:t>
            </a:r>
            <a:r>
              <a:rPr lang="sr-Latn-RS" sz="1000" dirty="0">
                <a:latin typeface="+mj-lt"/>
              </a:rPr>
              <a:t>; 24% populacije stranih turista) </a:t>
            </a:r>
          </a:p>
        </p:txBody>
      </p:sp>
    </p:spTree>
    <p:extLst>
      <p:ext uri="{BB962C8B-B14F-4D97-AF65-F5344CB8AC3E}">
        <p14:creationId xmlns:p14="http://schemas.microsoft.com/office/powerpoint/2010/main" val="31267301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33"/>
          <p:cNvGrpSpPr>
            <a:grpSpLocks/>
          </p:cNvGrpSpPr>
          <p:nvPr/>
        </p:nvGrpSpPr>
        <p:grpSpPr bwMode="auto">
          <a:xfrm>
            <a:off x="38100" y="765175"/>
            <a:ext cx="9036050" cy="4679950"/>
            <a:chOff x="760412" y="1066800"/>
            <a:chExt cx="3581401" cy="1632860"/>
          </a:xfrm>
        </p:grpSpPr>
        <p:sp>
          <p:nvSpPr>
            <p:cNvPr id="35" name="Rounded Rectangle 34"/>
            <p:cNvSpPr/>
            <p:nvPr/>
          </p:nvSpPr>
          <p:spPr>
            <a:xfrm>
              <a:off x="760412" y="1066800"/>
              <a:ext cx="3581401" cy="1626326"/>
            </a:xfrm>
            <a:prstGeom prst="roundRect">
              <a:avLst>
                <a:gd name="adj" fmla="val 7296"/>
              </a:avLst>
            </a:prstGeom>
            <a:gradFill>
              <a:gsLst>
                <a:gs pos="5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4200000" scaled="0"/>
            </a:gradFill>
            <a:ln>
              <a:noFill/>
            </a:ln>
            <a:effectLst>
              <a:outerShdw blurRad="139700" dist="50800" dir="2700000" algn="tl" rotWithShape="0">
                <a:prstClr val="black">
                  <a:alpha val="32000"/>
                </a:prstClr>
              </a:outerShdw>
            </a:effectLst>
            <a:scene3d>
              <a:camera prst="orthographicFront"/>
              <a:lightRig rig="threePt" dir="t"/>
            </a:scene3d>
            <a:sp3d contourW="12700">
              <a:bevelT w="38100" h="38100"/>
              <a:contourClr>
                <a:schemeClr val="bg1">
                  <a:lumMod val="7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4320" tIns="155448" rIns="274320"/>
            <a:lstStyle/>
            <a:p>
              <a:pPr>
                <a:defRPr/>
              </a:pPr>
              <a:endParaRPr lang="sr-Latn-R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783063" y="1515449"/>
              <a:ext cx="3558750" cy="118421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4320" tIns="228600" rIns="274320" bIns="274320"/>
            <a:lstStyle/>
            <a:p>
              <a:pPr>
                <a:defRPr/>
              </a:pPr>
              <a:endParaRPr lang="sr-Latn-RS" ker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0485" name="Title 1"/>
          <p:cNvSpPr>
            <a:spLocks/>
          </p:cNvSpPr>
          <p:nvPr/>
        </p:nvSpPr>
        <p:spPr bwMode="auto">
          <a:xfrm>
            <a:off x="0" y="-100013"/>
            <a:ext cx="9144000" cy="936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838200" indent="-838200"/>
            <a:r>
              <a:rPr lang="sr-Latn-RS" sz="2400" b="1" dirty="0">
                <a:solidFill>
                  <a:srgbClr val="D51D2A"/>
                </a:solidFill>
                <a:latin typeface="Calibri" pitchFamily="34" charset="0"/>
              </a:rPr>
              <a:t>NAJČEŠĆE KORIŠĆENI </a:t>
            </a:r>
            <a:r>
              <a:rPr lang="sr-Latn-RS" sz="2400" b="1" dirty="0" smtClean="0">
                <a:solidFill>
                  <a:srgbClr val="D51D2A"/>
                </a:solidFill>
                <a:latin typeface="Calibri" pitchFamily="34" charset="0"/>
              </a:rPr>
              <a:t>SAJTOVI U KATEGORIJI </a:t>
            </a:r>
            <a:r>
              <a:rPr lang="en-US" sz="2400" b="1" dirty="0" smtClean="0">
                <a:solidFill>
                  <a:srgbClr val="D51D2A"/>
                </a:solidFill>
                <a:latin typeface="Calibri" pitchFamily="34" charset="0"/>
              </a:rPr>
              <a:t>"INTERNET SAJTOVI </a:t>
            </a:r>
            <a:endParaRPr lang="sr-Latn-RS" sz="2400" b="1" dirty="0" smtClean="0">
              <a:solidFill>
                <a:srgbClr val="D51D2A"/>
              </a:solidFill>
              <a:latin typeface="Calibri" pitchFamily="34" charset="0"/>
            </a:endParaRPr>
          </a:p>
          <a:p>
            <a:pPr marL="838200" indent="-838200"/>
            <a:r>
              <a:rPr lang="en-US" sz="2400" b="1" dirty="0" smtClean="0">
                <a:solidFill>
                  <a:srgbClr val="D51D2A"/>
                </a:solidFill>
                <a:latin typeface="Calibri" pitchFamily="34" charset="0"/>
              </a:rPr>
              <a:t>SPECIJALIZOVANI ZA TURIZAM"</a:t>
            </a:r>
            <a:endParaRPr lang="sr-Latn-RS" sz="2400" b="1" dirty="0">
              <a:solidFill>
                <a:srgbClr val="D51D2A"/>
              </a:solidFill>
              <a:latin typeface="Calibri" pitchFamily="34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27924" y="5544901"/>
            <a:ext cx="6544977" cy="51095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0">
            <a:noFill/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sr-Latn-RS" sz="1000" dirty="0">
                <a:latin typeface="+mj-lt"/>
              </a:rPr>
              <a:t>Koje sajtove iz ove kategorije ste posetili_Internet sajtovi specijalizovani za turizam?</a:t>
            </a:r>
          </a:p>
          <a:p>
            <a:pPr>
              <a:defRPr/>
            </a:pPr>
            <a:r>
              <a:rPr lang="sr-Latn-RS" sz="1000" dirty="0">
                <a:latin typeface="+mj-lt"/>
              </a:rPr>
              <a:t>N= 448 (</a:t>
            </a:r>
            <a:r>
              <a:rPr lang="it-IT" sz="1000" dirty="0">
                <a:latin typeface="+mj-lt"/>
              </a:rPr>
              <a:t>Strani turisti koji navode Strani turisti koji navode Internet </a:t>
            </a:r>
            <a:r>
              <a:rPr lang="sr-Latn-RS" sz="1000" dirty="0">
                <a:latin typeface="+mj-lt"/>
              </a:rPr>
              <a:t>sajtove specijalizovane za turizam </a:t>
            </a:r>
            <a:r>
              <a:rPr lang="it-IT" sz="1000" dirty="0">
                <a:latin typeface="+mj-lt"/>
              </a:rPr>
              <a:t>kao izvor informisanja</a:t>
            </a:r>
            <a:r>
              <a:rPr lang="sr-Latn-RS" sz="1000" dirty="0">
                <a:latin typeface="+mj-lt"/>
              </a:rPr>
              <a:t>; 22% populacije stranih turista) </a:t>
            </a:r>
          </a:p>
        </p:txBody>
      </p:sp>
      <p:graphicFrame>
        <p:nvGraphicFramePr>
          <p:cNvPr id="10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2262574"/>
              </p:ext>
            </p:extLst>
          </p:nvPr>
        </p:nvGraphicFramePr>
        <p:xfrm>
          <a:off x="727075" y="908050"/>
          <a:ext cx="7834313" cy="4395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106820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33"/>
          <p:cNvGrpSpPr>
            <a:grpSpLocks/>
          </p:cNvGrpSpPr>
          <p:nvPr/>
        </p:nvGrpSpPr>
        <p:grpSpPr bwMode="auto">
          <a:xfrm>
            <a:off x="38100" y="765175"/>
            <a:ext cx="9036050" cy="4679950"/>
            <a:chOff x="760412" y="1066800"/>
            <a:chExt cx="3581401" cy="1632860"/>
          </a:xfrm>
        </p:grpSpPr>
        <p:sp>
          <p:nvSpPr>
            <p:cNvPr id="35" name="Rounded Rectangle 34"/>
            <p:cNvSpPr/>
            <p:nvPr/>
          </p:nvSpPr>
          <p:spPr>
            <a:xfrm>
              <a:off x="760412" y="1066800"/>
              <a:ext cx="3581401" cy="1626326"/>
            </a:xfrm>
            <a:prstGeom prst="roundRect">
              <a:avLst>
                <a:gd name="adj" fmla="val 7296"/>
              </a:avLst>
            </a:prstGeom>
            <a:gradFill>
              <a:gsLst>
                <a:gs pos="5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4200000" scaled="0"/>
            </a:gradFill>
            <a:ln>
              <a:noFill/>
            </a:ln>
            <a:effectLst>
              <a:outerShdw blurRad="139700" dist="50800" dir="2700000" algn="tl" rotWithShape="0">
                <a:prstClr val="black">
                  <a:alpha val="32000"/>
                </a:prstClr>
              </a:outerShdw>
            </a:effectLst>
            <a:scene3d>
              <a:camera prst="orthographicFront"/>
              <a:lightRig rig="threePt" dir="t"/>
            </a:scene3d>
            <a:sp3d contourW="12700">
              <a:bevelT w="38100" h="38100"/>
              <a:contourClr>
                <a:schemeClr val="bg1">
                  <a:lumMod val="7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4320" tIns="155448" rIns="274320"/>
            <a:lstStyle/>
            <a:p>
              <a:pPr>
                <a:defRPr/>
              </a:pPr>
              <a:endParaRPr lang="sr-Latn-R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783063" y="1515449"/>
              <a:ext cx="3558750" cy="118421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4320" tIns="228600" rIns="274320" bIns="274320"/>
            <a:lstStyle/>
            <a:p>
              <a:pPr>
                <a:defRPr/>
              </a:pPr>
              <a:endParaRPr lang="sr-Latn-RS" ker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9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2066703"/>
              </p:ext>
            </p:extLst>
          </p:nvPr>
        </p:nvGraphicFramePr>
        <p:xfrm>
          <a:off x="322263" y="682625"/>
          <a:ext cx="8501062" cy="469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485" name="Title 1"/>
          <p:cNvSpPr>
            <a:spLocks/>
          </p:cNvSpPr>
          <p:nvPr/>
        </p:nvSpPr>
        <p:spPr bwMode="auto">
          <a:xfrm>
            <a:off x="0" y="-100013"/>
            <a:ext cx="9144000" cy="936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838200" indent="-838200"/>
            <a:r>
              <a:rPr lang="sr-Latn-RS" sz="2400" b="1" dirty="0">
                <a:solidFill>
                  <a:srgbClr val="D51D2A"/>
                </a:solidFill>
                <a:latin typeface="Calibri" pitchFamily="34" charset="0"/>
              </a:rPr>
              <a:t>NAJČEŠĆE KORIŠĆENE </a:t>
            </a:r>
            <a:r>
              <a:rPr lang="sr-Latn-RS" sz="2400" b="1" dirty="0" smtClean="0">
                <a:solidFill>
                  <a:srgbClr val="D51D2A"/>
                </a:solidFill>
                <a:latin typeface="Calibri" pitchFamily="34" charset="0"/>
              </a:rPr>
              <a:t>SAJTOVI U KATEGORIJI “DRUŠTVENE MREŽE”</a:t>
            </a:r>
            <a:endParaRPr lang="sr-Latn-RS" sz="2400" b="1" dirty="0">
              <a:solidFill>
                <a:srgbClr val="D51D2A"/>
              </a:solidFill>
              <a:latin typeface="Calibri" pitchFamily="34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27924" y="5544901"/>
            <a:ext cx="6544977" cy="51095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0">
            <a:noFill/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sr-Latn-RS" sz="1000" dirty="0">
                <a:latin typeface="+mj-lt"/>
              </a:rPr>
              <a:t>Koje sajtove iz ove kategorije ste posetili_Društvene mreže?</a:t>
            </a:r>
          </a:p>
          <a:p>
            <a:pPr>
              <a:defRPr/>
            </a:pPr>
            <a:r>
              <a:rPr lang="sr-Latn-RS" sz="1000" dirty="0">
                <a:latin typeface="+mj-lt"/>
              </a:rPr>
              <a:t>N= 267 (</a:t>
            </a:r>
            <a:r>
              <a:rPr lang="it-IT" sz="1000" dirty="0">
                <a:latin typeface="+mj-lt"/>
              </a:rPr>
              <a:t>Strani turisti koji navode Strani turisti koji navode </a:t>
            </a:r>
            <a:r>
              <a:rPr lang="sr-Latn-RS" sz="1000" dirty="0">
                <a:latin typeface="+mj-lt"/>
              </a:rPr>
              <a:t>društvene mreže </a:t>
            </a:r>
            <a:r>
              <a:rPr lang="it-IT" sz="1000" dirty="0">
                <a:latin typeface="+mj-lt"/>
              </a:rPr>
              <a:t>kao izvor informisanja</a:t>
            </a:r>
            <a:r>
              <a:rPr lang="sr-Latn-RS" sz="1000" dirty="0">
                <a:latin typeface="+mj-lt"/>
              </a:rPr>
              <a:t>; 13% populacije stranih turista) </a:t>
            </a:r>
          </a:p>
        </p:txBody>
      </p:sp>
    </p:spTree>
    <p:extLst>
      <p:ext uri="{BB962C8B-B14F-4D97-AF65-F5344CB8AC3E}">
        <p14:creationId xmlns:p14="http://schemas.microsoft.com/office/powerpoint/2010/main" val="3240444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33"/>
          <p:cNvGrpSpPr>
            <a:grpSpLocks/>
          </p:cNvGrpSpPr>
          <p:nvPr/>
        </p:nvGrpSpPr>
        <p:grpSpPr bwMode="auto">
          <a:xfrm>
            <a:off x="38100" y="765175"/>
            <a:ext cx="9036050" cy="4679950"/>
            <a:chOff x="760412" y="1066800"/>
            <a:chExt cx="3581401" cy="1632860"/>
          </a:xfrm>
        </p:grpSpPr>
        <p:sp>
          <p:nvSpPr>
            <p:cNvPr id="35" name="Rounded Rectangle 34"/>
            <p:cNvSpPr/>
            <p:nvPr/>
          </p:nvSpPr>
          <p:spPr>
            <a:xfrm>
              <a:off x="760412" y="1066800"/>
              <a:ext cx="3581401" cy="1626326"/>
            </a:xfrm>
            <a:prstGeom prst="roundRect">
              <a:avLst>
                <a:gd name="adj" fmla="val 7296"/>
              </a:avLst>
            </a:prstGeom>
            <a:gradFill>
              <a:gsLst>
                <a:gs pos="5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4200000" scaled="0"/>
            </a:gradFill>
            <a:ln>
              <a:noFill/>
            </a:ln>
            <a:effectLst>
              <a:outerShdw blurRad="139700" dist="50800" dir="2700000" algn="tl" rotWithShape="0">
                <a:prstClr val="black">
                  <a:alpha val="32000"/>
                </a:prstClr>
              </a:outerShdw>
            </a:effectLst>
            <a:scene3d>
              <a:camera prst="orthographicFront"/>
              <a:lightRig rig="threePt" dir="t"/>
            </a:scene3d>
            <a:sp3d contourW="12700">
              <a:bevelT w="38100" h="38100"/>
              <a:contourClr>
                <a:schemeClr val="bg1">
                  <a:lumMod val="7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4320" tIns="155448" rIns="274320"/>
            <a:lstStyle/>
            <a:p>
              <a:pPr>
                <a:defRPr/>
              </a:pPr>
              <a:endParaRPr lang="sr-Latn-R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783063" y="1515449"/>
              <a:ext cx="3558750" cy="118421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4320" tIns="228600" rIns="274320" bIns="274320"/>
            <a:lstStyle/>
            <a:p>
              <a:pPr>
                <a:defRPr/>
              </a:pPr>
              <a:endParaRPr lang="sr-Latn-RS" ker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9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0152832"/>
              </p:ext>
            </p:extLst>
          </p:nvPr>
        </p:nvGraphicFramePr>
        <p:xfrm>
          <a:off x="322263" y="682625"/>
          <a:ext cx="8501062" cy="469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485" name="Title 1"/>
          <p:cNvSpPr>
            <a:spLocks/>
          </p:cNvSpPr>
          <p:nvPr/>
        </p:nvSpPr>
        <p:spPr bwMode="auto">
          <a:xfrm>
            <a:off x="0" y="-100013"/>
            <a:ext cx="9144000" cy="936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838200" indent="-838200"/>
            <a:r>
              <a:rPr lang="sr-Latn-RS" sz="2000" b="1" dirty="0" smtClean="0">
                <a:solidFill>
                  <a:srgbClr val="D51D2A"/>
                </a:solidFill>
                <a:latin typeface="Calibri" pitchFamily="34" charset="0"/>
              </a:rPr>
              <a:t>NAJČEŠĆE KORIŠĆENI SAJTOVI U KATEGORIJI “INTERNET SAJT TOS-a I SAJTOVI</a:t>
            </a:r>
          </a:p>
          <a:p>
            <a:pPr marL="838200" indent="-838200"/>
            <a:r>
              <a:rPr lang="sr-Latn-RS" sz="2000" b="1" dirty="0" smtClean="0">
                <a:solidFill>
                  <a:srgbClr val="D51D2A"/>
                </a:solidFill>
                <a:latin typeface="Calibri" pitchFamily="34" charset="0"/>
              </a:rPr>
              <a:t>IZ LOKALNIH DESTINACIJA</a:t>
            </a:r>
            <a:r>
              <a:rPr lang="en-US" sz="2000" b="1" dirty="0" smtClean="0">
                <a:solidFill>
                  <a:srgbClr val="D51D2A"/>
                </a:solidFill>
                <a:latin typeface="Calibri" pitchFamily="34" charset="0"/>
              </a:rPr>
              <a:t>”</a:t>
            </a:r>
            <a:endParaRPr lang="sr-Latn-RS" sz="2000" b="1" dirty="0">
              <a:solidFill>
                <a:srgbClr val="D51D2A"/>
              </a:solidFill>
              <a:latin typeface="Calibri" pitchFamily="34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27924" y="5544901"/>
            <a:ext cx="6544977" cy="51095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0">
            <a:noFill/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sr-Latn-RS" sz="1000" dirty="0">
                <a:latin typeface="+mj-lt"/>
              </a:rPr>
              <a:t>Koje sajtove iz kategorije lokalnih turističkih agencija ste posetili?</a:t>
            </a:r>
          </a:p>
          <a:p>
            <a:pPr>
              <a:defRPr/>
            </a:pPr>
            <a:r>
              <a:rPr lang="sr-Latn-RS" sz="1000" dirty="0">
                <a:latin typeface="+mj-lt"/>
              </a:rPr>
              <a:t>N= 223 (</a:t>
            </a:r>
            <a:r>
              <a:rPr lang="it-IT" sz="1000" dirty="0">
                <a:latin typeface="+mj-lt"/>
              </a:rPr>
              <a:t>Strani turisti koji navode Strani turisti koji navode Internet sajt TOS i sajtove lokalnih turističkih agencija</a:t>
            </a:r>
            <a:r>
              <a:rPr lang="sr-Latn-RS" sz="1000" dirty="0">
                <a:latin typeface="+mj-lt"/>
              </a:rPr>
              <a:t> </a:t>
            </a:r>
            <a:r>
              <a:rPr lang="it-IT" sz="1000" dirty="0">
                <a:latin typeface="+mj-lt"/>
              </a:rPr>
              <a:t>kao izvor informisanja</a:t>
            </a:r>
            <a:r>
              <a:rPr lang="sr-Latn-RS" sz="1000" dirty="0">
                <a:latin typeface="+mj-lt"/>
              </a:rPr>
              <a:t>; 11% populacije stranih turista) </a:t>
            </a:r>
          </a:p>
        </p:txBody>
      </p:sp>
    </p:spTree>
    <p:extLst>
      <p:ext uri="{BB962C8B-B14F-4D97-AF65-F5344CB8AC3E}">
        <p14:creationId xmlns:p14="http://schemas.microsoft.com/office/powerpoint/2010/main" val="1169780922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38100" y="682625"/>
            <a:ext cx="9036050" cy="4762500"/>
            <a:chOff x="38100" y="682625"/>
            <a:chExt cx="9036050" cy="4762500"/>
          </a:xfrm>
        </p:grpSpPr>
        <p:grpSp>
          <p:nvGrpSpPr>
            <p:cNvPr id="21506" name="Group 33"/>
            <p:cNvGrpSpPr>
              <a:grpSpLocks/>
            </p:cNvGrpSpPr>
            <p:nvPr/>
          </p:nvGrpSpPr>
          <p:grpSpPr bwMode="auto">
            <a:xfrm>
              <a:off x="38100" y="765175"/>
              <a:ext cx="9036050" cy="4679950"/>
              <a:chOff x="760412" y="1066800"/>
              <a:chExt cx="3581401" cy="1632860"/>
            </a:xfrm>
          </p:grpSpPr>
          <p:sp>
            <p:nvSpPr>
              <p:cNvPr id="35" name="Rounded Rectangle 34"/>
              <p:cNvSpPr/>
              <p:nvPr/>
            </p:nvSpPr>
            <p:spPr>
              <a:xfrm>
                <a:off x="760412" y="1066800"/>
                <a:ext cx="3581401" cy="1626326"/>
              </a:xfrm>
              <a:prstGeom prst="roundRect">
                <a:avLst>
                  <a:gd name="adj" fmla="val 7296"/>
                </a:avLst>
              </a:prstGeom>
              <a:gradFill>
                <a:gsLst>
                  <a:gs pos="500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4200000" scaled="0"/>
              </a:gradFill>
              <a:ln>
                <a:noFill/>
              </a:ln>
              <a:effectLst>
                <a:outerShdw blurRad="139700" dist="50800" dir="2700000" algn="tl" rotWithShape="0">
                  <a:prstClr val="black">
                    <a:alpha val="32000"/>
                  </a:prstClr>
                </a:outerShdw>
              </a:effectLst>
              <a:scene3d>
                <a:camera prst="orthographicFront"/>
                <a:lightRig rig="threePt" dir="t"/>
              </a:scene3d>
              <a:sp3d contourW="12700">
                <a:bevelT w="38100" h="38100"/>
                <a:contourClr>
                  <a:schemeClr val="bg1">
                    <a:lumMod val="75000"/>
                  </a:schemeClr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tIns="155448" rIns="274320"/>
              <a:lstStyle/>
              <a:p>
                <a:pPr>
                  <a:defRPr/>
                </a:pPr>
                <a:endParaRPr lang="sr-Latn-RS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783063" y="1515449"/>
                <a:ext cx="3558750" cy="118421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tIns="228600" rIns="274320" bIns="274320"/>
              <a:lstStyle/>
              <a:p>
                <a:pPr>
                  <a:defRPr/>
                </a:pPr>
                <a:endParaRPr lang="sr-Latn-RS" ker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aphicFrame>
          <p:nvGraphicFramePr>
            <p:cNvPr id="8" name="Chart 2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450221187"/>
                </p:ext>
              </p:extLst>
            </p:nvPr>
          </p:nvGraphicFramePr>
          <p:xfrm>
            <a:off x="322263" y="682625"/>
            <a:ext cx="8501062" cy="4699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</p:grpSp>
      <p:sp>
        <p:nvSpPr>
          <p:cNvPr id="33" name="Rectangle 9"/>
          <p:cNvSpPr>
            <a:spLocks noChangeArrowheads="1"/>
          </p:cNvSpPr>
          <p:nvPr/>
        </p:nvSpPr>
        <p:spPr bwMode="auto">
          <a:xfrm>
            <a:off x="-3175" y="5589241"/>
            <a:ext cx="6480175" cy="4940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0">
            <a:noFill/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sr-Latn-RS" sz="1000" dirty="0">
                <a:latin typeface="+mj-lt"/>
              </a:rPr>
              <a:t>C2. Koji Vam je izvor informacija o ovoj turističkoj destinaciji najviše pomogao da dodjete do informacija koje su vam bile potrebne?  </a:t>
            </a:r>
            <a:r>
              <a:rPr lang="sr-Latn-RS" sz="1000" dirty="0" smtClean="0">
                <a:latin typeface="+mj-lt"/>
              </a:rPr>
              <a:t>Moguće je do 3 odgovora.</a:t>
            </a:r>
            <a:endParaRPr lang="sr-Latn-RS" sz="1000" dirty="0">
              <a:latin typeface="+mj-lt"/>
            </a:endParaRPr>
          </a:p>
          <a:p>
            <a:pPr>
              <a:defRPr/>
            </a:pPr>
            <a:r>
              <a:rPr lang="pt-BR" sz="1000" dirty="0">
                <a:latin typeface="+mj-lt"/>
              </a:rPr>
              <a:t>N= 2,050 (100% populacije stranih turista) </a:t>
            </a:r>
            <a:endParaRPr lang="sr-Latn-RS" sz="1000" dirty="0">
              <a:latin typeface="+mj-lt"/>
            </a:endParaRPr>
          </a:p>
        </p:txBody>
      </p:sp>
      <p:sp>
        <p:nvSpPr>
          <p:cNvPr id="21509" name="Title 1"/>
          <p:cNvSpPr>
            <a:spLocks/>
          </p:cNvSpPr>
          <p:nvPr/>
        </p:nvSpPr>
        <p:spPr bwMode="auto">
          <a:xfrm>
            <a:off x="0" y="-100013"/>
            <a:ext cx="9144000" cy="936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838200" indent="-838200"/>
            <a:r>
              <a:rPr lang="sr-Latn-RS" sz="3200" b="1" dirty="0">
                <a:solidFill>
                  <a:srgbClr val="D51D2A"/>
                </a:solidFill>
                <a:latin typeface="Calibri" pitchFamily="34" charset="0"/>
              </a:rPr>
              <a:t>IZVOR INFORMACIJA OD NAJVEĆE POMOĆI – Top 15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4"/>
          <p:cNvGrpSpPr/>
          <p:nvPr/>
        </p:nvGrpSpPr>
        <p:grpSpPr>
          <a:xfrm>
            <a:off x="5214" y="764704"/>
            <a:ext cx="9138786" cy="4617720"/>
            <a:chOff x="-1343839" y="1217239"/>
            <a:chExt cx="14882872" cy="5640762"/>
          </a:xfrm>
          <a:solidFill>
            <a:schemeClr val="accent1"/>
          </a:solidFill>
        </p:grpSpPr>
        <p:sp>
          <p:nvSpPr>
            <p:cNvPr id="15" name="Rectangle 6"/>
            <p:cNvSpPr>
              <a:spLocks noChangeArrowheads="1"/>
            </p:cNvSpPr>
            <p:nvPr/>
          </p:nvSpPr>
          <p:spPr bwMode="auto">
            <a:xfrm>
              <a:off x="10924038" y="1217239"/>
              <a:ext cx="2614995" cy="476726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6" name="Freeform 7"/>
            <p:cNvSpPr>
              <a:spLocks/>
            </p:cNvSpPr>
            <p:nvPr/>
          </p:nvSpPr>
          <p:spPr bwMode="auto">
            <a:xfrm>
              <a:off x="10924369" y="1222832"/>
              <a:ext cx="757238" cy="520699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77" y="275"/>
                </a:cxn>
                <a:cxn ang="0">
                  <a:pos x="477" y="3280"/>
                </a:cxn>
                <a:cxn ang="0">
                  <a:pos x="0" y="3003"/>
                </a:cxn>
                <a:cxn ang="0">
                  <a:pos x="0" y="0"/>
                </a:cxn>
              </a:cxnLst>
              <a:rect l="0" t="0" r="r" b="b"/>
              <a:pathLst>
                <a:path w="477" h="3280">
                  <a:moveTo>
                    <a:pt x="0" y="0"/>
                  </a:moveTo>
                  <a:lnTo>
                    <a:pt x="477" y="275"/>
                  </a:lnTo>
                  <a:lnTo>
                    <a:pt x="477" y="3280"/>
                  </a:lnTo>
                  <a:lnTo>
                    <a:pt x="0" y="300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7" name="Rectangle 6"/>
            <p:cNvSpPr>
              <a:spLocks noChangeArrowheads="1"/>
            </p:cNvSpPr>
            <p:nvPr/>
          </p:nvSpPr>
          <p:spPr bwMode="auto">
            <a:xfrm>
              <a:off x="-1343839" y="1651000"/>
              <a:ext cx="2597987" cy="476726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8" name="Freeform 7"/>
            <p:cNvSpPr>
              <a:spLocks/>
            </p:cNvSpPr>
            <p:nvPr/>
          </p:nvSpPr>
          <p:spPr bwMode="auto">
            <a:xfrm flipH="1">
              <a:off x="515527" y="1651000"/>
              <a:ext cx="757238" cy="52070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77" y="275"/>
                </a:cxn>
                <a:cxn ang="0">
                  <a:pos x="477" y="3280"/>
                </a:cxn>
                <a:cxn ang="0">
                  <a:pos x="0" y="3003"/>
                </a:cxn>
                <a:cxn ang="0">
                  <a:pos x="0" y="0"/>
                </a:cxn>
              </a:cxnLst>
              <a:rect l="0" t="0" r="r" b="b"/>
              <a:pathLst>
                <a:path w="477" h="3280">
                  <a:moveTo>
                    <a:pt x="0" y="0"/>
                  </a:moveTo>
                  <a:lnTo>
                    <a:pt x="477" y="275"/>
                  </a:lnTo>
                  <a:lnTo>
                    <a:pt x="477" y="3280"/>
                  </a:lnTo>
                  <a:lnTo>
                    <a:pt x="0" y="300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9" name="Rectangle 6"/>
            <p:cNvSpPr>
              <a:spLocks noChangeArrowheads="1"/>
            </p:cNvSpPr>
            <p:nvPr/>
          </p:nvSpPr>
          <p:spPr bwMode="auto">
            <a:xfrm>
              <a:off x="2489200" y="1651000"/>
              <a:ext cx="9191625" cy="4767263"/>
            </a:xfrm>
            <a:prstGeom prst="rect">
              <a:avLst/>
            </a:prstGeom>
            <a:solidFill>
              <a:schemeClr val="accent5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0" name="Freeform 7"/>
            <p:cNvSpPr>
              <a:spLocks/>
            </p:cNvSpPr>
            <p:nvPr/>
          </p:nvSpPr>
          <p:spPr bwMode="auto">
            <a:xfrm>
              <a:off x="2489200" y="1651000"/>
              <a:ext cx="757238" cy="52070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77" y="275"/>
                </a:cxn>
                <a:cxn ang="0">
                  <a:pos x="477" y="3280"/>
                </a:cxn>
                <a:cxn ang="0">
                  <a:pos x="0" y="3003"/>
                </a:cxn>
                <a:cxn ang="0">
                  <a:pos x="0" y="0"/>
                </a:cxn>
              </a:cxnLst>
              <a:rect l="0" t="0" r="r" b="b"/>
              <a:pathLst>
                <a:path w="477" h="3280">
                  <a:moveTo>
                    <a:pt x="0" y="0"/>
                  </a:moveTo>
                  <a:lnTo>
                    <a:pt x="477" y="275"/>
                  </a:lnTo>
                  <a:lnTo>
                    <a:pt x="477" y="3280"/>
                  </a:lnTo>
                  <a:lnTo>
                    <a:pt x="0" y="300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1" name="Rectangle 8"/>
            <p:cNvSpPr>
              <a:spLocks noChangeArrowheads="1"/>
            </p:cNvSpPr>
            <p:nvPr/>
          </p:nvSpPr>
          <p:spPr bwMode="auto">
            <a:xfrm>
              <a:off x="508000" y="2087563"/>
              <a:ext cx="2738438" cy="4770438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22531" name="Rectangle 3"/>
          <p:cNvSpPr txBox="1">
            <a:spLocks/>
          </p:cNvSpPr>
          <p:nvPr/>
        </p:nvSpPr>
        <p:spPr bwMode="auto">
          <a:xfrm>
            <a:off x="2339975" y="1900238"/>
            <a:ext cx="6000750" cy="355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1">
              <a:spcBef>
                <a:spcPct val="20000"/>
              </a:spcBef>
              <a:buFont typeface="Arial" charset="0"/>
              <a:buNone/>
            </a:pPr>
            <a:r>
              <a:rPr lang="en-US" sz="5400" b="1" dirty="0">
                <a:solidFill>
                  <a:schemeClr val="bg1"/>
                </a:solidFill>
                <a:latin typeface="Calibri" pitchFamily="34" charset="0"/>
              </a:rPr>
              <a:t>MOTIVI I KARAKTERISTIKE PUTOVANJA</a:t>
            </a:r>
            <a:endParaRPr lang="sr-Cyrl-CS" sz="5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344613" y="1768475"/>
            <a:ext cx="1120820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72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0</a:t>
            </a:r>
            <a:r>
              <a:rPr lang="sr-Latn-RS" sz="72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6</a:t>
            </a:r>
            <a:endParaRPr lang="en-US" sz="7200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38100" y="682625"/>
            <a:ext cx="9036050" cy="4762500"/>
            <a:chOff x="38100" y="682625"/>
            <a:chExt cx="9036050" cy="4762500"/>
          </a:xfrm>
        </p:grpSpPr>
        <p:grpSp>
          <p:nvGrpSpPr>
            <p:cNvPr id="23554" name="Group 33"/>
            <p:cNvGrpSpPr>
              <a:grpSpLocks/>
            </p:cNvGrpSpPr>
            <p:nvPr/>
          </p:nvGrpSpPr>
          <p:grpSpPr bwMode="auto">
            <a:xfrm>
              <a:off x="38100" y="765175"/>
              <a:ext cx="9036050" cy="4679950"/>
              <a:chOff x="760412" y="1066800"/>
              <a:chExt cx="3581401" cy="1632860"/>
            </a:xfrm>
          </p:grpSpPr>
          <p:sp>
            <p:nvSpPr>
              <p:cNvPr id="35" name="Rounded Rectangle 34"/>
              <p:cNvSpPr/>
              <p:nvPr/>
            </p:nvSpPr>
            <p:spPr>
              <a:xfrm>
                <a:off x="760412" y="1066800"/>
                <a:ext cx="3581401" cy="1626326"/>
              </a:xfrm>
              <a:prstGeom prst="roundRect">
                <a:avLst>
                  <a:gd name="adj" fmla="val 7296"/>
                </a:avLst>
              </a:prstGeom>
              <a:gradFill>
                <a:gsLst>
                  <a:gs pos="500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4200000" scaled="0"/>
              </a:gradFill>
              <a:ln>
                <a:noFill/>
              </a:ln>
              <a:effectLst>
                <a:outerShdw blurRad="139700" dist="50800" dir="2700000" algn="tl" rotWithShape="0">
                  <a:prstClr val="black">
                    <a:alpha val="32000"/>
                  </a:prstClr>
                </a:outerShdw>
              </a:effectLst>
              <a:scene3d>
                <a:camera prst="orthographicFront"/>
                <a:lightRig rig="threePt" dir="t"/>
              </a:scene3d>
              <a:sp3d contourW="12700">
                <a:bevelT w="38100" h="38100"/>
                <a:contourClr>
                  <a:schemeClr val="bg1">
                    <a:lumMod val="75000"/>
                  </a:schemeClr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tIns="155448" rIns="274320"/>
              <a:lstStyle/>
              <a:p>
                <a:pPr>
                  <a:defRPr/>
                </a:pPr>
                <a:endParaRPr lang="sr-Latn-RS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783063" y="1515449"/>
                <a:ext cx="3558750" cy="118421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tIns="228600" rIns="274320" bIns="274320"/>
              <a:lstStyle/>
              <a:p>
                <a:pPr>
                  <a:defRPr/>
                </a:pPr>
                <a:endParaRPr lang="sr-Latn-RS" ker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aphicFrame>
          <p:nvGraphicFramePr>
            <p:cNvPr id="8" name="Chart 2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642165555"/>
                </p:ext>
              </p:extLst>
            </p:nvPr>
          </p:nvGraphicFramePr>
          <p:xfrm>
            <a:off x="322263" y="682625"/>
            <a:ext cx="8501062" cy="4699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</p:grpSp>
      <p:sp>
        <p:nvSpPr>
          <p:cNvPr id="33" name="Rectangle 9"/>
          <p:cNvSpPr>
            <a:spLocks noChangeArrowheads="1"/>
          </p:cNvSpPr>
          <p:nvPr/>
        </p:nvSpPr>
        <p:spPr bwMode="auto">
          <a:xfrm>
            <a:off x="-3175" y="5661025"/>
            <a:ext cx="6480175" cy="4222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0">
            <a:noFill/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sr-Latn-RS" sz="1000" dirty="0">
                <a:latin typeface="+mj-lt"/>
              </a:rPr>
              <a:t>C4. Navedite molim Vas razloge zbog kojih ste posetili ovu turističku destinaciju?</a:t>
            </a:r>
          </a:p>
          <a:p>
            <a:pPr>
              <a:defRPr/>
            </a:pPr>
            <a:r>
              <a:rPr lang="pt-BR" sz="1000" dirty="0">
                <a:latin typeface="+mj-lt"/>
              </a:rPr>
              <a:t>N= 2,050 (100% populacije stranih </a:t>
            </a:r>
            <a:r>
              <a:rPr lang="pt-BR" sz="1000" dirty="0" smtClean="0">
                <a:latin typeface="+mj-lt"/>
              </a:rPr>
              <a:t>turista)</a:t>
            </a:r>
            <a:r>
              <a:rPr lang="sr-Latn-RS" sz="1000" dirty="0" smtClean="0">
                <a:latin typeface="+mj-lt"/>
              </a:rPr>
              <a:t>. Maksimum do 3 odgovora.</a:t>
            </a:r>
            <a:endParaRPr lang="sr-Latn-RS" sz="1000" dirty="0">
              <a:latin typeface="+mj-lt"/>
            </a:endParaRPr>
          </a:p>
        </p:txBody>
      </p:sp>
      <p:sp>
        <p:nvSpPr>
          <p:cNvPr id="23557" name="Title 1"/>
          <p:cNvSpPr>
            <a:spLocks/>
          </p:cNvSpPr>
          <p:nvPr/>
        </p:nvSpPr>
        <p:spPr bwMode="auto">
          <a:xfrm>
            <a:off x="0" y="-100013"/>
            <a:ext cx="9144000" cy="936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838200" indent="-838200"/>
            <a:r>
              <a:rPr lang="sr-Latn-RS" sz="3200" b="1" dirty="0">
                <a:solidFill>
                  <a:srgbClr val="D51D2A"/>
                </a:solidFill>
                <a:latin typeface="Calibri" pitchFamily="34" charset="0"/>
              </a:rPr>
              <a:t>RAZLOZI ZA POSETU </a:t>
            </a:r>
            <a:r>
              <a:rPr lang="sr-Latn-RS" sz="3200" b="1" dirty="0" smtClean="0">
                <a:solidFill>
                  <a:srgbClr val="D51D2A"/>
                </a:solidFill>
                <a:latin typeface="Calibri" pitchFamily="34" charset="0"/>
              </a:rPr>
              <a:t>DESTINACIJI </a:t>
            </a:r>
            <a:endParaRPr lang="sr-Latn-RS" sz="3200" b="1" dirty="0">
              <a:solidFill>
                <a:srgbClr val="D51D2A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38100" y="682625"/>
            <a:ext cx="9036050" cy="4762500"/>
            <a:chOff x="38100" y="682625"/>
            <a:chExt cx="9036050" cy="4762500"/>
          </a:xfrm>
        </p:grpSpPr>
        <p:grpSp>
          <p:nvGrpSpPr>
            <p:cNvPr id="3" name="Group 33"/>
            <p:cNvGrpSpPr>
              <a:grpSpLocks/>
            </p:cNvGrpSpPr>
            <p:nvPr/>
          </p:nvGrpSpPr>
          <p:grpSpPr bwMode="auto">
            <a:xfrm>
              <a:off x="38100" y="765175"/>
              <a:ext cx="9036050" cy="4679950"/>
              <a:chOff x="760412" y="1066800"/>
              <a:chExt cx="3581401" cy="1632860"/>
            </a:xfrm>
          </p:grpSpPr>
          <p:sp>
            <p:nvSpPr>
              <p:cNvPr id="35" name="Rounded Rectangle 34"/>
              <p:cNvSpPr/>
              <p:nvPr/>
            </p:nvSpPr>
            <p:spPr>
              <a:xfrm>
                <a:off x="760412" y="1066800"/>
                <a:ext cx="3581401" cy="1626326"/>
              </a:xfrm>
              <a:prstGeom prst="roundRect">
                <a:avLst>
                  <a:gd name="adj" fmla="val 7296"/>
                </a:avLst>
              </a:prstGeom>
              <a:gradFill>
                <a:gsLst>
                  <a:gs pos="500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4200000" scaled="0"/>
              </a:gradFill>
              <a:ln>
                <a:noFill/>
              </a:ln>
              <a:effectLst>
                <a:outerShdw blurRad="139700" dist="50800" dir="2700000" algn="tl" rotWithShape="0">
                  <a:prstClr val="black">
                    <a:alpha val="32000"/>
                  </a:prstClr>
                </a:outerShdw>
              </a:effectLst>
              <a:scene3d>
                <a:camera prst="orthographicFront"/>
                <a:lightRig rig="threePt" dir="t"/>
              </a:scene3d>
              <a:sp3d contourW="12700">
                <a:bevelT w="38100" h="38100"/>
                <a:contourClr>
                  <a:schemeClr val="bg1">
                    <a:lumMod val="75000"/>
                  </a:schemeClr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tIns="155448" rIns="274320"/>
              <a:lstStyle/>
              <a:p>
                <a:pPr>
                  <a:defRPr/>
                </a:pPr>
                <a:endParaRPr lang="sr-Latn-RS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783063" y="1515449"/>
                <a:ext cx="3558750" cy="118421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tIns="228600" rIns="274320" bIns="274320"/>
              <a:lstStyle/>
              <a:p>
                <a:pPr>
                  <a:defRPr/>
                </a:pPr>
                <a:endParaRPr lang="sr-Latn-RS" ker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aphicFrame>
          <p:nvGraphicFramePr>
            <p:cNvPr id="8" name="Chart 2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642165555"/>
                </p:ext>
              </p:extLst>
            </p:nvPr>
          </p:nvGraphicFramePr>
          <p:xfrm>
            <a:off x="322263" y="682625"/>
            <a:ext cx="8501062" cy="4699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</p:grpSp>
      <p:sp>
        <p:nvSpPr>
          <p:cNvPr id="33" name="Rectangle 9"/>
          <p:cNvSpPr>
            <a:spLocks noChangeArrowheads="1"/>
          </p:cNvSpPr>
          <p:nvPr/>
        </p:nvSpPr>
        <p:spPr bwMode="auto">
          <a:xfrm>
            <a:off x="-3175" y="5661025"/>
            <a:ext cx="6480175" cy="4222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0">
            <a:noFill/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sr-Latn-RS" sz="1000" dirty="0">
                <a:latin typeface="+mj-lt"/>
              </a:rPr>
              <a:t>C4. Navedite molim Vas razloge zbog kojih ste posetili ovu turističku destinaciju?</a:t>
            </a:r>
          </a:p>
          <a:p>
            <a:pPr>
              <a:defRPr/>
            </a:pPr>
            <a:r>
              <a:rPr lang="pt-BR" sz="1000" dirty="0">
                <a:latin typeface="+mj-lt"/>
              </a:rPr>
              <a:t>N= 2,050 (100% populacije stranih turista) </a:t>
            </a:r>
            <a:endParaRPr lang="sr-Latn-RS" sz="1000" dirty="0">
              <a:latin typeface="+mj-lt"/>
            </a:endParaRPr>
          </a:p>
        </p:txBody>
      </p:sp>
      <p:sp>
        <p:nvSpPr>
          <p:cNvPr id="23557" name="Title 1"/>
          <p:cNvSpPr>
            <a:spLocks/>
          </p:cNvSpPr>
          <p:nvPr/>
        </p:nvSpPr>
        <p:spPr bwMode="auto">
          <a:xfrm>
            <a:off x="0" y="-100013"/>
            <a:ext cx="9144000" cy="936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838200" indent="-838200"/>
            <a:r>
              <a:rPr lang="sr-Latn-RS" sz="3200" b="1" dirty="0">
                <a:solidFill>
                  <a:srgbClr val="D51D2A"/>
                </a:solidFill>
                <a:latin typeface="Calibri" pitchFamily="34" charset="0"/>
              </a:rPr>
              <a:t>RAZLOZI ZA POSETU </a:t>
            </a:r>
            <a:r>
              <a:rPr lang="sr-Latn-RS" sz="3200" b="1" dirty="0" smtClean="0">
                <a:solidFill>
                  <a:srgbClr val="D51D2A"/>
                </a:solidFill>
                <a:latin typeface="Calibri" pitchFamily="34" charset="0"/>
              </a:rPr>
              <a:t>DESTINACIJI-</a:t>
            </a:r>
            <a:r>
              <a:rPr lang="en-US" sz="3200" b="1" dirty="0" smtClean="0">
                <a:solidFill>
                  <a:srgbClr val="D51D2A"/>
                </a:solidFill>
                <a:latin typeface="Calibri" pitchFamily="34" charset="0"/>
              </a:rPr>
              <a:t>NAJVAŽNIJI RAZLOG</a:t>
            </a:r>
            <a:endParaRPr lang="sr-Latn-RS" sz="3200" b="1" dirty="0">
              <a:solidFill>
                <a:srgbClr val="D51D2A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4"/>
          <p:cNvGrpSpPr/>
          <p:nvPr/>
        </p:nvGrpSpPr>
        <p:grpSpPr>
          <a:xfrm>
            <a:off x="5214" y="764704"/>
            <a:ext cx="9138786" cy="4617720"/>
            <a:chOff x="-1343839" y="1217239"/>
            <a:chExt cx="14882872" cy="5640762"/>
          </a:xfrm>
          <a:solidFill>
            <a:schemeClr val="accent1"/>
          </a:solidFill>
        </p:grpSpPr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10924038" y="1217239"/>
              <a:ext cx="2614995" cy="476726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10924369" y="1222832"/>
              <a:ext cx="757238" cy="520699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77" y="275"/>
                </a:cxn>
                <a:cxn ang="0">
                  <a:pos x="477" y="3280"/>
                </a:cxn>
                <a:cxn ang="0">
                  <a:pos x="0" y="3003"/>
                </a:cxn>
                <a:cxn ang="0">
                  <a:pos x="0" y="0"/>
                </a:cxn>
              </a:cxnLst>
              <a:rect l="0" t="0" r="r" b="b"/>
              <a:pathLst>
                <a:path w="477" h="3280">
                  <a:moveTo>
                    <a:pt x="0" y="0"/>
                  </a:moveTo>
                  <a:lnTo>
                    <a:pt x="477" y="275"/>
                  </a:lnTo>
                  <a:lnTo>
                    <a:pt x="477" y="3280"/>
                  </a:lnTo>
                  <a:lnTo>
                    <a:pt x="0" y="300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-1343839" y="1651000"/>
              <a:ext cx="2597987" cy="476726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auto">
            <a:xfrm flipH="1">
              <a:off x="515527" y="1651000"/>
              <a:ext cx="757238" cy="52070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77" y="275"/>
                </a:cxn>
                <a:cxn ang="0">
                  <a:pos x="477" y="3280"/>
                </a:cxn>
                <a:cxn ang="0">
                  <a:pos x="0" y="3003"/>
                </a:cxn>
                <a:cxn ang="0">
                  <a:pos x="0" y="0"/>
                </a:cxn>
              </a:cxnLst>
              <a:rect l="0" t="0" r="r" b="b"/>
              <a:pathLst>
                <a:path w="477" h="3280">
                  <a:moveTo>
                    <a:pt x="0" y="0"/>
                  </a:moveTo>
                  <a:lnTo>
                    <a:pt x="477" y="275"/>
                  </a:lnTo>
                  <a:lnTo>
                    <a:pt x="477" y="3280"/>
                  </a:lnTo>
                  <a:lnTo>
                    <a:pt x="0" y="300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2489200" y="1651000"/>
              <a:ext cx="9191625" cy="4767263"/>
            </a:xfrm>
            <a:prstGeom prst="rect">
              <a:avLst/>
            </a:prstGeom>
            <a:solidFill>
              <a:schemeClr val="accent5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" name="Freeform 7"/>
            <p:cNvSpPr>
              <a:spLocks/>
            </p:cNvSpPr>
            <p:nvPr/>
          </p:nvSpPr>
          <p:spPr bwMode="auto">
            <a:xfrm>
              <a:off x="2489200" y="1651000"/>
              <a:ext cx="757238" cy="52070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77" y="275"/>
                </a:cxn>
                <a:cxn ang="0">
                  <a:pos x="477" y="3280"/>
                </a:cxn>
                <a:cxn ang="0">
                  <a:pos x="0" y="3003"/>
                </a:cxn>
                <a:cxn ang="0">
                  <a:pos x="0" y="0"/>
                </a:cxn>
              </a:cxnLst>
              <a:rect l="0" t="0" r="r" b="b"/>
              <a:pathLst>
                <a:path w="477" h="3280">
                  <a:moveTo>
                    <a:pt x="0" y="0"/>
                  </a:moveTo>
                  <a:lnTo>
                    <a:pt x="477" y="275"/>
                  </a:lnTo>
                  <a:lnTo>
                    <a:pt x="477" y="3280"/>
                  </a:lnTo>
                  <a:lnTo>
                    <a:pt x="0" y="300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2" name="Rectangle 8"/>
            <p:cNvSpPr>
              <a:spLocks noChangeArrowheads="1"/>
            </p:cNvSpPr>
            <p:nvPr/>
          </p:nvSpPr>
          <p:spPr bwMode="auto">
            <a:xfrm>
              <a:off x="508000" y="2087563"/>
              <a:ext cx="2738438" cy="4770438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6147" name="Rectangle 3"/>
          <p:cNvSpPr>
            <a:spLocks noGrp="1"/>
          </p:cNvSpPr>
          <p:nvPr>
            <p:ph type="body" idx="1"/>
          </p:nvPr>
        </p:nvSpPr>
        <p:spPr>
          <a:xfrm>
            <a:off x="2285984" y="1857364"/>
            <a:ext cx="5862638" cy="3557587"/>
          </a:xfrm>
        </p:spPr>
        <p:txBody>
          <a:bodyPr/>
          <a:lstStyle/>
          <a:p>
            <a:pPr marL="457200" lvl="1" indent="0" eaLnBrk="1" hangingPunct="1">
              <a:buFont typeface="Arial" charset="0"/>
              <a:buNone/>
            </a:pPr>
            <a:r>
              <a:rPr lang="sr-Latn-RS" sz="6000" b="1" dirty="0">
                <a:solidFill>
                  <a:schemeClr val="bg1"/>
                </a:solidFill>
              </a:rPr>
              <a:t>METODOLOGIJA</a:t>
            </a:r>
            <a:endParaRPr lang="sr-Cyrl-CS" sz="60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44613" y="1768475"/>
            <a:ext cx="1120820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72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0</a:t>
            </a:r>
            <a:r>
              <a:rPr lang="sr-Latn-RS" sz="72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1</a:t>
            </a:r>
            <a:endParaRPr lang="en-US" sz="7200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8" name="Group 33"/>
          <p:cNvGrpSpPr>
            <a:grpSpLocks/>
          </p:cNvGrpSpPr>
          <p:nvPr/>
        </p:nvGrpSpPr>
        <p:grpSpPr bwMode="auto">
          <a:xfrm>
            <a:off x="38100" y="765175"/>
            <a:ext cx="9036050" cy="4679950"/>
            <a:chOff x="760412" y="1066800"/>
            <a:chExt cx="3581401" cy="1632860"/>
          </a:xfrm>
        </p:grpSpPr>
        <p:sp>
          <p:nvSpPr>
            <p:cNvPr id="35" name="Rounded Rectangle 34"/>
            <p:cNvSpPr/>
            <p:nvPr/>
          </p:nvSpPr>
          <p:spPr>
            <a:xfrm>
              <a:off x="760412" y="1066800"/>
              <a:ext cx="3581401" cy="1626326"/>
            </a:xfrm>
            <a:prstGeom prst="roundRect">
              <a:avLst>
                <a:gd name="adj" fmla="val 7296"/>
              </a:avLst>
            </a:prstGeom>
            <a:gradFill>
              <a:gsLst>
                <a:gs pos="5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4200000" scaled="0"/>
            </a:gradFill>
            <a:ln>
              <a:noFill/>
            </a:ln>
            <a:effectLst>
              <a:outerShdw blurRad="139700" dist="50800" dir="2700000" algn="tl" rotWithShape="0">
                <a:prstClr val="black">
                  <a:alpha val="32000"/>
                </a:prstClr>
              </a:outerShdw>
            </a:effectLst>
            <a:scene3d>
              <a:camera prst="orthographicFront"/>
              <a:lightRig rig="threePt" dir="t"/>
            </a:scene3d>
            <a:sp3d contourW="12700">
              <a:bevelT w="38100" h="38100"/>
              <a:contourClr>
                <a:schemeClr val="bg1">
                  <a:lumMod val="7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4320" tIns="155448" rIns="274320"/>
            <a:lstStyle/>
            <a:p>
              <a:pPr>
                <a:defRPr/>
              </a:pPr>
              <a:endParaRPr lang="sr-Latn-R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783063" y="1515449"/>
              <a:ext cx="3558750" cy="118421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4320" tIns="228600" rIns="274320" bIns="274320"/>
            <a:lstStyle/>
            <a:p>
              <a:pPr>
                <a:defRPr/>
              </a:pPr>
              <a:endParaRPr lang="sr-Latn-RS" ker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8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9122358"/>
              </p:ext>
            </p:extLst>
          </p:nvPr>
        </p:nvGraphicFramePr>
        <p:xfrm>
          <a:off x="323850" y="684213"/>
          <a:ext cx="8496300" cy="4695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3" name="Rectangle 9"/>
          <p:cNvSpPr>
            <a:spLocks noChangeArrowheads="1"/>
          </p:cNvSpPr>
          <p:nvPr/>
        </p:nvSpPr>
        <p:spPr bwMode="auto">
          <a:xfrm>
            <a:off x="-3175" y="5661025"/>
            <a:ext cx="6480175" cy="4222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0">
            <a:noFill/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sr-Latn-RS" sz="1000" dirty="0">
                <a:latin typeface="+mj-lt"/>
              </a:rPr>
              <a:t>C3. Na koji način ste organizovali ovo putovanje?</a:t>
            </a:r>
          </a:p>
          <a:p>
            <a:pPr>
              <a:defRPr/>
            </a:pPr>
            <a:r>
              <a:rPr lang="pt-BR" sz="1000" dirty="0">
                <a:latin typeface="+mj-lt"/>
              </a:rPr>
              <a:t>N= 2,050 (100% populacije stranih turista) </a:t>
            </a:r>
            <a:endParaRPr lang="sr-Latn-RS" sz="1000" dirty="0">
              <a:latin typeface="+mj-lt"/>
            </a:endParaRPr>
          </a:p>
        </p:txBody>
      </p:sp>
      <p:sp>
        <p:nvSpPr>
          <p:cNvPr id="24581" name="Title 1"/>
          <p:cNvSpPr>
            <a:spLocks/>
          </p:cNvSpPr>
          <p:nvPr/>
        </p:nvSpPr>
        <p:spPr bwMode="auto">
          <a:xfrm>
            <a:off x="0" y="-100013"/>
            <a:ext cx="9144000" cy="936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838200" indent="-838200"/>
            <a:r>
              <a:rPr lang="sr-Latn-RS" sz="3200" b="1">
                <a:solidFill>
                  <a:srgbClr val="D51D2A"/>
                </a:solidFill>
                <a:latin typeface="Calibri" pitchFamily="34" charset="0"/>
              </a:rPr>
              <a:t>ORGANIZACIJA PUTOVANJA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33"/>
          <p:cNvGrpSpPr>
            <a:grpSpLocks/>
          </p:cNvGrpSpPr>
          <p:nvPr/>
        </p:nvGrpSpPr>
        <p:grpSpPr bwMode="auto">
          <a:xfrm>
            <a:off x="323850" y="908050"/>
            <a:ext cx="8640763" cy="4537075"/>
            <a:chOff x="760412" y="1066800"/>
            <a:chExt cx="3581401" cy="1632860"/>
          </a:xfrm>
        </p:grpSpPr>
        <p:sp>
          <p:nvSpPr>
            <p:cNvPr id="35" name="Rounded Rectangle 34"/>
            <p:cNvSpPr/>
            <p:nvPr/>
          </p:nvSpPr>
          <p:spPr>
            <a:xfrm>
              <a:off x="760412" y="1066800"/>
              <a:ext cx="3581401" cy="1626326"/>
            </a:xfrm>
            <a:prstGeom prst="roundRect">
              <a:avLst>
                <a:gd name="adj" fmla="val 7296"/>
              </a:avLst>
            </a:prstGeom>
            <a:gradFill>
              <a:gsLst>
                <a:gs pos="5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4200000" scaled="0"/>
            </a:gradFill>
            <a:ln>
              <a:noFill/>
            </a:ln>
            <a:effectLst>
              <a:outerShdw blurRad="139700" dist="50800" dir="2700000" algn="tl" rotWithShape="0">
                <a:prstClr val="black">
                  <a:alpha val="32000"/>
                </a:prstClr>
              </a:outerShdw>
            </a:effectLst>
            <a:scene3d>
              <a:camera prst="orthographicFront"/>
              <a:lightRig rig="threePt" dir="t"/>
            </a:scene3d>
            <a:sp3d contourW="12700">
              <a:bevelT w="38100" h="38100"/>
              <a:contourClr>
                <a:schemeClr val="bg1">
                  <a:lumMod val="7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4320" tIns="155448" rIns="274320"/>
            <a:lstStyle/>
            <a:p>
              <a:pPr>
                <a:defRPr/>
              </a:pPr>
              <a:endParaRPr lang="sr-Latn-R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783442" y="1515294"/>
              <a:ext cx="3558371" cy="118436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4320" tIns="228600" rIns="274320" bIns="274320"/>
            <a:lstStyle/>
            <a:p>
              <a:pPr>
                <a:defRPr/>
              </a:pPr>
              <a:endParaRPr lang="sr-Latn-RS" ker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3" name="Rectangle 9"/>
          <p:cNvSpPr>
            <a:spLocks noChangeArrowheads="1"/>
          </p:cNvSpPr>
          <p:nvPr/>
        </p:nvSpPr>
        <p:spPr bwMode="auto">
          <a:xfrm>
            <a:off x="-3175" y="5732463"/>
            <a:ext cx="6480175" cy="3508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0">
            <a:noFill/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sr-Latn-RS" sz="1000" dirty="0">
                <a:latin typeface="+mj-lt"/>
              </a:rPr>
              <a:t>C9. S kim ste bili na toj turističkoj destinaciji?</a:t>
            </a:r>
          </a:p>
          <a:p>
            <a:pPr>
              <a:defRPr/>
            </a:pPr>
            <a:r>
              <a:rPr lang="pt-BR" sz="1000" dirty="0">
                <a:latin typeface="+mj-lt"/>
              </a:rPr>
              <a:t>N= 2,050 (100% populacije stranih turista) </a:t>
            </a:r>
            <a:r>
              <a:rPr lang="sr-Latn-RS" sz="1000" dirty="0" smtClean="0">
                <a:latin typeface="+mj-lt"/>
              </a:rPr>
              <a:t>. Moguće je više odgovora.</a:t>
            </a:r>
            <a:endParaRPr lang="sr-Latn-RS" sz="1000" dirty="0">
              <a:latin typeface="+mj-lt"/>
            </a:endParaRPr>
          </a:p>
        </p:txBody>
      </p:sp>
      <p:sp>
        <p:nvSpPr>
          <p:cNvPr id="25604" name="Title 1"/>
          <p:cNvSpPr>
            <a:spLocks/>
          </p:cNvSpPr>
          <p:nvPr/>
        </p:nvSpPr>
        <p:spPr bwMode="auto">
          <a:xfrm>
            <a:off x="0" y="-26988"/>
            <a:ext cx="9144000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838200" indent="-838200"/>
            <a:r>
              <a:rPr lang="sr-Latn-RS" sz="3200" b="1" dirty="0" smtClean="0">
                <a:solidFill>
                  <a:srgbClr val="D51D2A"/>
                </a:solidFill>
                <a:latin typeface="Calibri" pitchFamily="34" charset="0"/>
              </a:rPr>
              <a:t>SA KIM STE PUTOVALI</a:t>
            </a:r>
            <a:endParaRPr lang="sr-Latn-RS" sz="3200" b="1" dirty="0">
              <a:solidFill>
                <a:srgbClr val="D51D2A"/>
              </a:solidFill>
              <a:latin typeface="Calibri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091238" y="4579938"/>
            <a:ext cx="2382837" cy="723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tIns="228600" rIns="274320" bIns="274320"/>
          <a:lstStyle/>
          <a:p>
            <a:pPr>
              <a:defRPr/>
            </a:pPr>
            <a:endParaRPr lang="sr-Latn-RS" ker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3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5273525"/>
              </p:ext>
            </p:extLst>
          </p:nvPr>
        </p:nvGraphicFramePr>
        <p:xfrm>
          <a:off x="377825" y="908050"/>
          <a:ext cx="7835900" cy="4395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Group 33"/>
          <p:cNvGrpSpPr>
            <a:grpSpLocks/>
          </p:cNvGrpSpPr>
          <p:nvPr/>
        </p:nvGrpSpPr>
        <p:grpSpPr bwMode="auto">
          <a:xfrm>
            <a:off x="323850" y="908050"/>
            <a:ext cx="8640763" cy="4537075"/>
            <a:chOff x="760412" y="1066800"/>
            <a:chExt cx="3581401" cy="1632860"/>
          </a:xfrm>
        </p:grpSpPr>
        <p:sp>
          <p:nvSpPr>
            <p:cNvPr id="35" name="Rounded Rectangle 34"/>
            <p:cNvSpPr/>
            <p:nvPr/>
          </p:nvSpPr>
          <p:spPr>
            <a:xfrm>
              <a:off x="760412" y="1066800"/>
              <a:ext cx="3581401" cy="1626326"/>
            </a:xfrm>
            <a:prstGeom prst="roundRect">
              <a:avLst>
                <a:gd name="adj" fmla="val 7296"/>
              </a:avLst>
            </a:prstGeom>
            <a:gradFill>
              <a:gsLst>
                <a:gs pos="5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4200000" scaled="0"/>
            </a:gradFill>
            <a:ln>
              <a:noFill/>
            </a:ln>
            <a:effectLst>
              <a:outerShdw blurRad="139700" dist="50800" dir="2700000" algn="tl" rotWithShape="0">
                <a:prstClr val="black">
                  <a:alpha val="32000"/>
                </a:prstClr>
              </a:outerShdw>
            </a:effectLst>
            <a:scene3d>
              <a:camera prst="orthographicFront"/>
              <a:lightRig rig="threePt" dir="t"/>
            </a:scene3d>
            <a:sp3d contourW="12700">
              <a:bevelT w="38100" h="38100"/>
              <a:contourClr>
                <a:schemeClr val="bg1">
                  <a:lumMod val="7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4320" tIns="155448" rIns="274320"/>
            <a:lstStyle/>
            <a:p>
              <a:pPr>
                <a:defRPr/>
              </a:pPr>
              <a:endParaRPr lang="sr-Latn-R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783442" y="1515294"/>
              <a:ext cx="3558371" cy="118436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4320" tIns="228600" rIns="274320" bIns="274320"/>
            <a:lstStyle/>
            <a:p>
              <a:pPr>
                <a:defRPr/>
              </a:pPr>
              <a:endParaRPr lang="sr-Latn-RS" ker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3" name="Rectangle 9"/>
          <p:cNvSpPr>
            <a:spLocks noChangeArrowheads="1"/>
          </p:cNvSpPr>
          <p:nvPr/>
        </p:nvSpPr>
        <p:spPr bwMode="auto">
          <a:xfrm>
            <a:off x="-3175" y="5732463"/>
            <a:ext cx="6480175" cy="3508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0">
            <a:noFill/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sr-Latn-RS" sz="1000" dirty="0">
                <a:latin typeface="+mj-lt"/>
              </a:rPr>
              <a:t>C11. Koje ste prevozno sredstvo koristili da odete i da se vratite sa ovog turističkog putovanja?</a:t>
            </a:r>
          </a:p>
          <a:p>
            <a:pPr>
              <a:defRPr/>
            </a:pPr>
            <a:r>
              <a:rPr lang="pt-BR" sz="1000" dirty="0">
                <a:latin typeface="+mj-lt"/>
              </a:rPr>
              <a:t>N= 2,050 (100% populacije stranih turista) </a:t>
            </a:r>
            <a:r>
              <a:rPr lang="sr-Latn-RS" sz="1000" dirty="0" smtClean="0">
                <a:latin typeface="+mj-lt"/>
              </a:rPr>
              <a:t>. Moguće je više odgovora.</a:t>
            </a:r>
            <a:endParaRPr lang="sr-Latn-RS" sz="1000" dirty="0">
              <a:latin typeface="+mj-lt"/>
            </a:endParaRPr>
          </a:p>
        </p:txBody>
      </p:sp>
      <p:sp>
        <p:nvSpPr>
          <p:cNvPr id="26628" name="Title 1"/>
          <p:cNvSpPr>
            <a:spLocks/>
          </p:cNvSpPr>
          <p:nvPr/>
        </p:nvSpPr>
        <p:spPr bwMode="auto">
          <a:xfrm>
            <a:off x="0" y="-26988"/>
            <a:ext cx="9144000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838200" indent="-838200"/>
            <a:r>
              <a:rPr lang="sr-Latn-RS" sz="3200" b="1">
                <a:solidFill>
                  <a:srgbClr val="D51D2A"/>
                </a:solidFill>
                <a:latin typeface="Calibri" pitchFamily="34" charset="0"/>
              </a:rPr>
              <a:t>KORIŠĆENO PREVOZNO SREDSTVO</a:t>
            </a:r>
          </a:p>
        </p:txBody>
      </p:sp>
      <p:sp>
        <p:nvSpPr>
          <p:cNvPr id="40" name="Rectangle 39"/>
          <p:cNvSpPr/>
          <p:nvPr/>
        </p:nvSpPr>
        <p:spPr>
          <a:xfrm>
            <a:off x="6091238" y="4579938"/>
            <a:ext cx="2382837" cy="723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tIns="228600" rIns="274320" bIns="274320"/>
          <a:lstStyle/>
          <a:p>
            <a:pPr>
              <a:defRPr/>
            </a:pPr>
            <a:endParaRPr lang="sr-Latn-RS" ker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265962"/>
              </p:ext>
            </p:extLst>
          </p:nvPr>
        </p:nvGraphicFramePr>
        <p:xfrm>
          <a:off x="322263" y="682625"/>
          <a:ext cx="8501062" cy="469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38100" y="682625"/>
            <a:ext cx="9036050" cy="4762500"/>
            <a:chOff x="38100" y="682625"/>
            <a:chExt cx="9036050" cy="4762500"/>
          </a:xfrm>
        </p:grpSpPr>
        <p:grpSp>
          <p:nvGrpSpPr>
            <p:cNvPr id="29698" name="Group 33"/>
            <p:cNvGrpSpPr>
              <a:grpSpLocks/>
            </p:cNvGrpSpPr>
            <p:nvPr/>
          </p:nvGrpSpPr>
          <p:grpSpPr bwMode="auto">
            <a:xfrm>
              <a:off x="38100" y="765175"/>
              <a:ext cx="9036050" cy="4679950"/>
              <a:chOff x="760412" y="1066800"/>
              <a:chExt cx="3581401" cy="1632860"/>
            </a:xfrm>
          </p:grpSpPr>
          <p:sp>
            <p:nvSpPr>
              <p:cNvPr id="35" name="Rounded Rectangle 34"/>
              <p:cNvSpPr/>
              <p:nvPr/>
            </p:nvSpPr>
            <p:spPr>
              <a:xfrm>
                <a:off x="760412" y="1066800"/>
                <a:ext cx="3581401" cy="1626326"/>
              </a:xfrm>
              <a:prstGeom prst="roundRect">
                <a:avLst>
                  <a:gd name="adj" fmla="val 7296"/>
                </a:avLst>
              </a:prstGeom>
              <a:gradFill>
                <a:gsLst>
                  <a:gs pos="500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4200000" scaled="0"/>
              </a:gradFill>
              <a:ln>
                <a:noFill/>
              </a:ln>
              <a:effectLst>
                <a:outerShdw blurRad="139700" dist="50800" dir="2700000" algn="tl" rotWithShape="0">
                  <a:prstClr val="black">
                    <a:alpha val="32000"/>
                  </a:prstClr>
                </a:outerShdw>
              </a:effectLst>
              <a:scene3d>
                <a:camera prst="orthographicFront"/>
                <a:lightRig rig="threePt" dir="t"/>
              </a:scene3d>
              <a:sp3d contourW="12700">
                <a:bevelT w="38100" h="38100"/>
                <a:contourClr>
                  <a:schemeClr val="bg1">
                    <a:lumMod val="75000"/>
                  </a:schemeClr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tIns="155448" rIns="274320"/>
              <a:lstStyle/>
              <a:p>
                <a:pPr>
                  <a:defRPr/>
                </a:pPr>
                <a:endParaRPr lang="sr-Latn-RS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783063" y="1515449"/>
                <a:ext cx="3558750" cy="118421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tIns="228600" rIns="274320" bIns="274320"/>
              <a:lstStyle/>
              <a:p>
                <a:pPr>
                  <a:defRPr/>
                </a:pPr>
                <a:endParaRPr lang="sr-Latn-RS" ker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aphicFrame>
          <p:nvGraphicFramePr>
            <p:cNvPr id="8" name="Chart 2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480153218"/>
                </p:ext>
              </p:extLst>
            </p:nvPr>
          </p:nvGraphicFramePr>
          <p:xfrm>
            <a:off x="322263" y="682625"/>
            <a:ext cx="8501062" cy="4699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</p:grpSp>
      <p:sp>
        <p:nvSpPr>
          <p:cNvPr id="33" name="Rectangle 9"/>
          <p:cNvSpPr>
            <a:spLocks noChangeArrowheads="1"/>
          </p:cNvSpPr>
          <p:nvPr/>
        </p:nvSpPr>
        <p:spPr bwMode="auto">
          <a:xfrm>
            <a:off x="-3175" y="5661025"/>
            <a:ext cx="6480175" cy="4222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0">
            <a:noFill/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sr-Latn-RS" sz="1000" dirty="0">
                <a:latin typeface="+mj-lt"/>
              </a:rPr>
              <a:t>C17. Koje ste sve dodatne sadržaje, pored smeštaja, koristili u navedenoj turističkoj destinaciji? </a:t>
            </a:r>
          </a:p>
          <a:p>
            <a:pPr>
              <a:defRPr/>
            </a:pPr>
            <a:r>
              <a:rPr lang="pt-BR" sz="1000" dirty="0">
                <a:latin typeface="+mj-lt"/>
              </a:rPr>
              <a:t>N= 2,050 (100% populacije stranih turista) </a:t>
            </a:r>
            <a:r>
              <a:rPr lang="sr-Latn-RS" sz="1000" dirty="0" smtClean="0">
                <a:latin typeface="+mj-lt"/>
              </a:rPr>
              <a:t>. Moguće je više odgovora.</a:t>
            </a:r>
            <a:endParaRPr lang="sr-Latn-RS" sz="1000" dirty="0">
              <a:latin typeface="+mj-lt"/>
            </a:endParaRPr>
          </a:p>
        </p:txBody>
      </p:sp>
      <p:sp>
        <p:nvSpPr>
          <p:cNvPr id="29701" name="Title 1"/>
          <p:cNvSpPr>
            <a:spLocks/>
          </p:cNvSpPr>
          <p:nvPr/>
        </p:nvSpPr>
        <p:spPr bwMode="auto">
          <a:xfrm>
            <a:off x="0" y="-100013"/>
            <a:ext cx="9144000" cy="936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838200" indent="-838200"/>
            <a:r>
              <a:rPr lang="sr-Latn-RS" sz="3200" b="1" dirty="0">
                <a:solidFill>
                  <a:srgbClr val="D51D2A"/>
                </a:solidFill>
                <a:latin typeface="Calibri" pitchFamily="34" charset="0"/>
              </a:rPr>
              <a:t>KORIŠĆENI DODATNI </a:t>
            </a:r>
            <a:r>
              <a:rPr lang="sr-Latn-RS" sz="3200" b="1" dirty="0" smtClean="0">
                <a:solidFill>
                  <a:srgbClr val="D51D2A"/>
                </a:solidFill>
                <a:latin typeface="Calibri" pitchFamily="34" charset="0"/>
              </a:rPr>
              <a:t>SADRŽAJI</a:t>
            </a:r>
            <a:r>
              <a:rPr lang="en-US" sz="3200" b="1" dirty="0" smtClean="0">
                <a:solidFill>
                  <a:srgbClr val="D51D2A"/>
                </a:solidFill>
                <a:latin typeface="Calibri" pitchFamily="34" charset="0"/>
              </a:rPr>
              <a:t> U DESTINACIJI</a:t>
            </a:r>
            <a:endParaRPr lang="sr-Latn-RS" sz="3200" b="1" dirty="0">
              <a:solidFill>
                <a:srgbClr val="D51D2A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4"/>
          <p:cNvGrpSpPr/>
          <p:nvPr/>
        </p:nvGrpSpPr>
        <p:grpSpPr>
          <a:xfrm>
            <a:off x="5214" y="764704"/>
            <a:ext cx="9138786" cy="4617720"/>
            <a:chOff x="-1343839" y="1217239"/>
            <a:chExt cx="14882872" cy="5640762"/>
          </a:xfrm>
          <a:solidFill>
            <a:schemeClr val="accent1"/>
          </a:solidFill>
        </p:grpSpPr>
        <p:sp>
          <p:nvSpPr>
            <p:cNvPr id="15" name="Rectangle 6"/>
            <p:cNvSpPr>
              <a:spLocks noChangeArrowheads="1"/>
            </p:cNvSpPr>
            <p:nvPr/>
          </p:nvSpPr>
          <p:spPr bwMode="auto">
            <a:xfrm>
              <a:off x="10924038" y="1217239"/>
              <a:ext cx="2614995" cy="476726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6" name="Freeform 7"/>
            <p:cNvSpPr>
              <a:spLocks/>
            </p:cNvSpPr>
            <p:nvPr/>
          </p:nvSpPr>
          <p:spPr bwMode="auto">
            <a:xfrm>
              <a:off x="10924369" y="1222832"/>
              <a:ext cx="757238" cy="520699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77" y="275"/>
                </a:cxn>
                <a:cxn ang="0">
                  <a:pos x="477" y="3280"/>
                </a:cxn>
                <a:cxn ang="0">
                  <a:pos x="0" y="3003"/>
                </a:cxn>
                <a:cxn ang="0">
                  <a:pos x="0" y="0"/>
                </a:cxn>
              </a:cxnLst>
              <a:rect l="0" t="0" r="r" b="b"/>
              <a:pathLst>
                <a:path w="477" h="3280">
                  <a:moveTo>
                    <a:pt x="0" y="0"/>
                  </a:moveTo>
                  <a:lnTo>
                    <a:pt x="477" y="275"/>
                  </a:lnTo>
                  <a:lnTo>
                    <a:pt x="477" y="3280"/>
                  </a:lnTo>
                  <a:lnTo>
                    <a:pt x="0" y="300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7" name="Rectangle 6"/>
            <p:cNvSpPr>
              <a:spLocks noChangeArrowheads="1"/>
            </p:cNvSpPr>
            <p:nvPr/>
          </p:nvSpPr>
          <p:spPr bwMode="auto">
            <a:xfrm>
              <a:off x="-1343839" y="1651000"/>
              <a:ext cx="2597987" cy="476726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8" name="Freeform 7"/>
            <p:cNvSpPr>
              <a:spLocks/>
            </p:cNvSpPr>
            <p:nvPr/>
          </p:nvSpPr>
          <p:spPr bwMode="auto">
            <a:xfrm flipH="1">
              <a:off x="515527" y="1651000"/>
              <a:ext cx="757238" cy="52070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77" y="275"/>
                </a:cxn>
                <a:cxn ang="0">
                  <a:pos x="477" y="3280"/>
                </a:cxn>
                <a:cxn ang="0">
                  <a:pos x="0" y="3003"/>
                </a:cxn>
                <a:cxn ang="0">
                  <a:pos x="0" y="0"/>
                </a:cxn>
              </a:cxnLst>
              <a:rect l="0" t="0" r="r" b="b"/>
              <a:pathLst>
                <a:path w="477" h="3280">
                  <a:moveTo>
                    <a:pt x="0" y="0"/>
                  </a:moveTo>
                  <a:lnTo>
                    <a:pt x="477" y="275"/>
                  </a:lnTo>
                  <a:lnTo>
                    <a:pt x="477" y="3280"/>
                  </a:lnTo>
                  <a:lnTo>
                    <a:pt x="0" y="300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9" name="Rectangle 6"/>
            <p:cNvSpPr>
              <a:spLocks noChangeArrowheads="1"/>
            </p:cNvSpPr>
            <p:nvPr/>
          </p:nvSpPr>
          <p:spPr bwMode="auto">
            <a:xfrm>
              <a:off x="2489200" y="1651000"/>
              <a:ext cx="9191625" cy="4767263"/>
            </a:xfrm>
            <a:prstGeom prst="rect">
              <a:avLst/>
            </a:prstGeom>
            <a:solidFill>
              <a:schemeClr val="accent5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0" name="Freeform 7"/>
            <p:cNvSpPr>
              <a:spLocks/>
            </p:cNvSpPr>
            <p:nvPr/>
          </p:nvSpPr>
          <p:spPr bwMode="auto">
            <a:xfrm>
              <a:off x="2489200" y="1651000"/>
              <a:ext cx="757238" cy="52070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77" y="275"/>
                </a:cxn>
                <a:cxn ang="0">
                  <a:pos x="477" y="3280"/>
                </a:cxn>
                <a:cxn ang="0">
                  <a:pos x="0" y="3003"/>
                </a:cxn>
                <a:cxn ang="0">
                  <a:pos x="0" y="0"/>
                </a:cxn>
              </a:cxnLst>
              <a:rect l="0" t="0" r="r" b="b"/>
              <a:pathLst>
                <a:path w="477" h="3280">
                  <a:moveTo>
                    <a:pt x="0" y="0"/>
                  </a:moveTo>
                  <a:lnTo>
                    <a:pt x="477" y="275"/>
                  </a:lnTo>
                  <a:lnTo>
                    <a:pt x="477" y="3280"/>
                  </a:lnTo>
                  <a:lnTo>
                    <a:pt x="0" y="300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1" name="Rectangle 8"/>
            <p:cNvSpPr>
              <a:spLocks noChangeArrowheads="1"/>
            </p:cNvSpPr>
            <p:nvPr/>
          </p:nvSpPr>
          <p:spPr bwMode="auto">
            <a:xfrm>
              <a:off x="508000" y="2087563"/>
              <a:ext cx="2738438" cy="4770438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30723" name="Rectangle 3"/>
          <p:cNvSpPr txBox="1">
            <a:spLocks/>
          </p:cNvSpPr>
          <p:nvPr/>
        </p:nvSpPr>
        <p:spPr bwMode="auto">
          <a:xfrm>
            <a:off x="2339975" y="1900238"/>
            <a:ext cx="6000750" cy="355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1">
              <a:spcBef>
                <a:spcPct val="20000"/>
              </a:spcBef>
              <a:buFont typeface="Arial" charset="0"/>
              <a:buNone/>
            </a:pPr>
            <a:r>
              <a:rPr lang="en-US" sz="5400" b="1" dirty="0">
                <a:solidFill>
                  <a:schemeClr val="bg1"/>
                </a:solidFill>
                <a:latin typeface="Calibri" pitchFamily="34" charset="0"/>
              </a:rPr>
              <a:t>TROŠKOVI PUTOVANJA</a:t>
            </a:r>
            <a:endParaRPr lang="sr-Cyrl-CS" sz="5400" b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344613" y="1768475"/>
            <a:ext cx="1120820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72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0</a:t>
            </a:r>
            <a:r>
              <a:rPr lang="sr-Latn-RS" sz="72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7</a:t>
            </a:r>
            <a:endParaRPr lang="en-US" sz="7200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70" name="Group 33"/>
          <p:cNvGrpSpPr>
            <a:grpSpLocks/>
          </p:cNvGrpSpPr>
          <p:nvPr/>
        </p:nvGrpSpPr>
        <p:grpSpPr bwMode="auto">
          <a:xfrm>
            <a:off x="323850" y="765175"/>
            <a:ext cx="8569325" cy="4679950"/>
            <a:chOff x="760412" y="1066800"/>
            <a:chExt cx="3581401" cy="1632860"/>
          </a:xfrm>
        </p:grpSpPr>
        <p:sp>
          <p:nvSpPr>
            <p:cNvPr id="35" name="Rounded Rectangle 34"/>
            <p:cNvSpPr/>
            <p:nvPr/>
          </p:nvSpPr>
          <p:spPr>
            <a:xfrm>
              <a:off x="760412" y="1066800"/>
              <a:ext cx="3581401" cy="1626326"/>
            </a:xfrm>
            <a:prstGeom prst="roundRect">
              <a:avLst>
                <a:gd name="adj" fmla="val 7296"/>
              </a:avLst>
            </a:prstGeom>
            <a:gradFill>
              <a:gsLst>
                <a:gs pos="5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4200000" scaled="0"/>
            </a:gradFill>
            <a:ln>
              <a:noFill/>
            </a:ln>
            <a:effectLst>
              <a:outerShdw blurRad="139700" dist="50800" dir="2700000" algn="tl" rotWithShape="0">
                <a:prstClr val="black">
                  <a:alpha val="32000"/>
                </a:prstClr>
              </a:outerShdw>
            </a:effectLst>
            <a:scene3d>
              <a:camera prst="orthographicFront"/>
              <a:lightRig rig="threePt" dir="t"/>
            </a:scene3d>
            <a:sp3d contourW="12700">
              <a:bevelT w="38100" h="38100"/>
              <a:contourClr>
                <a:schemeClr val="bg1">
                  <a:lumMod val="7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4320" tIns="155448" rIns="274320"/>
            <a:lstStyle/>
            <a:p>
              <a:pPr>
                <a:defRPr/>
              </a:pP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782970" y="1515449"/>
              <a:ext cx="3558843" cy="118421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4320" tIns="228600" rIns="274320" bIns="274320"/>
            <a:lstStyle/>
            <a:p>
              <a:pPr>
                <a:defRPr/>
              </a:pPr>
              <a:endParaRPr lang="en-US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2771" name="Title 1"/>
          <p:cNvSpPr>
            <a:spLocks/>
          </p:cNvSpPr>
          <p:nvPr/>
        </p:nvSpPr>
        <p:spPr bwMode="auto">
          <a:xfrm>
            <a:off x="0" y="-100013"/>
            <a:ext cx="9144000" cy="936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838200" indent="-838200"/>
            <a:r>
              <a:rPr lang="en-US" sz="3200" b="1" dirty="0">
                <a:solidFill>
                  <a:srgbClr val="D51D2A"/>
                </a:solidFill>
                <a:latin typeface="Calibri" pitchFamily="34" charset="0"/>
              </a:rPr>
              <a:t>PROSEČNA POTROŠNJA </a:t>
            </a:r>
          </a:p>
        </p:txBody>
      </p:sp>
      <p:grpSp>
        <p:nvGrpSpPr>
          <p:cNvPr id="32772" name="Group 8"/>
          <p:cNvGrpSpPr>
            <a:grpSpLocks/>
          </p:cNvGrpSpPr>
          <p:nvPr/>
        </p:nvGrpSpPr>
        <p:grpSpPr bwMode="auto">
          <a:xfrm>
            <a:off x="1588" y="938213"/>
            <a:ext cx="8386762" cy="1181100"/>
            <a:chOff x="1588" y="938312"/>
            <a:chExt cx="8386836" cy="1181471"/>
          </a:xfrm>
        </p:grpSpPr>
        <p:sp>
          <p:nvSpPr>
            <p:cNvPr id="16" name="Rectangle 6"/>
            <p:cNvSpPr>
              <a:spLocks noChangeArrowheads="1"/>
            </p:cNvSpPr>
            <p:nvPr/>
          </p:nvSpPr>
          <p:spPr bwMode="auto">
            <a:xfrm>
              <a:off x="1588" y="938312"/>
              <a:ext cx="827094" cy="82099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7" name="Freeform 7"/>
            <p:cNvSpPr>
              <a:spLocks/>
            </p:cNvSpPr>
            <p:nvPr/>
          </p:nvSpPr>
          <p:spPr bwMode="auto">
            <a:xfrm flipH="1">
              <a:off x="190502" y="1222563"/>
              <a:ext cx="639769" cy="8972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77" y="275"/>
                </a:cxn>
                <a:cxn ang="0">
                  <a:pos x="477" y="3280"/>
                </a:cxn>
                <a:cxn ang="0">
                  <a:pos x="0" y="3003"/>
                </a:cxn>
                <a:cxn ang="0">
                  <a:pos x="0" y="0"/>
                </a:cxn>
              </a:cxnLst>
              <a:rect l="0" t="0" r="r" b="b"/>
              <a:pathLst>
                <a:path w="477" h="3280">
                  <a:moveTo>
                    <a:pt x="0" y="0"/>
                  </a:moveTo>
                  <a:lnTo>
                    <a:pt x="477" y="275"/>
                  </a:lnTo>
                  <a:lnTo>
                    <a:pt x="477" y="3280"/>
                  </a:lnTo>
                  <a:lnTo>
                    <a:pt x="0" y="300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8" name="Rectangle 8"/>
            <p:cNvSpPr>
              <a:spLocks noChangeArrowheads="1"/>
            </p:cNvSpPr>
            <p:nvPr/>
          </p:nvSpPr>
          <p:spPr bwMode="auto">
            <a:xfrm>
              <a:off x="184152" y="1297200"/>
              <a:ext cx="8204272" cy="822583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anchor="ctr"/>
            <a:lstStyle/>
            <a:p>
              <a:pPr>
                <a:defRPr/>
              </a:pPr>
              <a:r>
                <a:rPr lang="sr-Latn-RS" b="1" dirty="0">
                  <a:solidFill>
                    <a:schemeClr val="bg1"/>
                  </a:solidFill>
                  <a:latin typeface="+mj-lt"/>
                </a:rPr>
                <a:t>ZA TROŠKOVE </a:t>
              </a:r>
              <a:r>
                <a:rPr lang="sr-Latn-RS" b="1" dirty="0" smtClean="0">
                  <a:solidFill>
                    <a:schemeClr val="bg1"/>
                  </a:solidFill>
                  <a:latin typeface="+mj-lt"/>
                </a:rPr>
                <a:t>PREVOZA</a:t>
              </a:r>
              <a:r>
                <a:rPr lang="sr-Latn-RS" b="1" dirty="0">
                  <a:solidFill>
                    <a:schemeClr val="bg1"/>
                  </a:solidFill>
                  <a:latin typeface="+mj-lt"/>
                </a:rPr>
                <a:t>			</a:t>
              </a:r>
              <a:r>
                <a:rPr lang="sr-Latn-RS" sz="2800" b="1" dirty="0">
                  <a:solidFill>
                    <a:schemeClr val="bg1"/>
                  </a:solidFill>
                  <a:latin typeface="+mj-lt"/>
                </a:rPr>
                <a:t>U PROSEKU 247,3 €</a:t>
              </a:r>
              <a:endParaRPr lang="en-US" sz="28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32773" name="Group 7"/>
          <p:cNvGrpSpPr>
            <a:grpSpLocks/>
          </p:cNvGrpSpPr>
          <p:nvPr/>
        </p:nvGrpSpPr>
        <p:grpSpPr bwMode="auto">
          <a:xfrm>
            <a:off x="1588" y="2493963"/>
            <a:ext cx="8386762" cy="1181100"/>
            <a:chOff x="1588" y="2620269"/>
            <a:chExt cx="8386836" cy="1181471"/>
          </a:xfrm>
        </p:grpSpPr>
        <p:sp>
          <p:nvSpPr>
            <p:cNvPr id="21" name="Rectangle 6"/>
            <p:cNvSpPr>
              <a:spLocks noChangeArrowheads="1"/>
            </p:cNvSpPr>
            <p:nvPr/>
          </p:nvSpPr>
          <p:spPr bwMode="auto">
            <a:xfrm>
              <a:off x="1588" y="2620269"/>
              <a:ext cx="827094" cy="82099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2" name="Freeform 7"/>
            <p:cNvSpPr>
              <a:spLocks/>
            </p:cNvSpPr>
            <p:nvPr/>
          </p:nvSpPr>
          <p:spPr bwMode="auto">
            <a:xfrm flipH="1">
              <a:off x="190502" y="2904520"/>
              <a:ext cx="639769" cy="8972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77" y="275"/>
                </a:cxn>
                <a:cxn ang="0">
                  <a:pos x="477" y="3280"/>
                </a:cxn>
                <a:cxn ang="0">
                  <a:pos x="0" y="3003"/>
                </a:cxn>
                <a:cxn ang="0">
                  <a:pos x="0" y="0"/>
                </a:cxn>
              </a:cxnLst>
              <a:rect l="0" t="0" r="r" b="b"/>
              <a:pathLst>
                <a:path w="477" h="3280">
                  <a:moveTo>
                    <a:pt x="0" y="0"/>
                  </a:moveTo>
                  <a:lnTo>
                    <a:pt x="477" y="275"/>
                  </a:lnTo>
                  <a:lnTo>
                    <a:pt x="477" y="3280"/>
                  </a:lnTo>
                  <a:lnTo>
                    <a:pt x="0" y="300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3" name="Rectangle 8"/>
            <p:cNvSpPr>
              <a:spLocks noChangeArrowheads="1"/>
            </p:cNvSpPr>
            <p:nvPr/>
          </p:nvSpPr>
          <p:spPr bwMode="auto">
            <a:xfrm>
              <a:off x="184152" y="2979157"/>
              <a:ext cx="8204272" cy="822583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anchor="ctr"/>
            <a:lstStyle/>
            <a:p>
              <a:pPr>
                <a:defRPr/>
              </a:pPr>
              <a:r>
                <a:rPr lang="sr-Latn-RS" b="1" dirty="0">
                  <a:solidFill>
                    <a:schemeClr val="bg1"/>
                  </a:solidFill>
                  <a:latin typeface="+mj-lt"/>
                </a:rPr>
                <a:t>ZA TROŠKOVE SMEŠTAJA			</a:t>
              </a:r>
              <a:r>
                <a:rPr lang="sr-Latn-RS" sz="2800" b="1" dirty="0">
                  <a:solidFill>
                    <a:schemeClr val="bg1"/>
                  </a:solidFill>
                  <a:latin typeface="+mj-lt"/>
                </a:rPr>
                <a:t>U PROSEKU 182,8 €</a:t>
              </a:r>
              <a:endParaRPr lang="en-US" sz="28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32774" name="Group 6"/>
          <p:cNvGrpSpPr>
            <a:grpSpLocks/>
          </p:cNvGrpSpPr>
          <p:nvPr/>
        </p:nvGrpSpPr>
        <p:grpSpPr bwMode="auto">
          <a:xfrm>
            <a:off x="-15875" y="4022725"/>
            <a:ext cx="8404225" cy="1181100"/>
            <a:chOff x="-15304" y="4022329"/>
            <a:chExt cx="8403728" cy="1181471"/>
          </a:xfrm>
        </p:grpSpPr>
        <p:sp>
          <p:nvSpPr>
            <p:cNvPr id="26" name="Rectangle 6"/>
            <p:cNvSpPr>
              <a:spLocks noChangeArrowheads="1"/>
            </p:cNvSpPr>
            <p:nvPr/>
          </p:nvSpPr>
          <p:spPr bwMode="auto">
            <a:xfrm>
              <a:off x="-15304" y="4022329"/>
              <a:ext cx="827039" cy="8209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7" name="Freeform 7"/>
            <p:cNvSpPr>
              <a:spLocks/>
            </p:cNvSpPr>
            <p:nvPr/>
          </p:nvSpPr>
          <p:spPr bwMode="auto">
            <a:xfrm flipH="1">
              <a:off x="173598" y="4306581"/>
              <a:ext cx="639724" cy="897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77" y="275"/>
                </a:cxn>
                <a:cxn ang="0">
                  <a:pos x="477" y="3280"/>
                </a:cxn>
                <a:cxn ang="0">
                  <a:pos x="0" y="3003"/>
                </a:cxn>
                <a:cxn ang="0">
                  <a:pos x="0" y="0"/>
                </a:cxn>
              </a:cxnLst>
              <a:rect l="0" t="0" r="r" b="b"/>
              <a:pathLst>
                <a:path w="477" h="3280">
                  <a:moveTo>
                    <a:pt x="0" y="0"/>
                  </a:moveTo>
                  <a:lnTo>
                    <a:pt x="477" y="275"/>
                  </a:lnTo>
                  <a:lnTo>
                    <a:pt x="477" y="3280"/>
                  </a:lnTo>
                  <a:lnTo>
                    <a:pt x="0" y="300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8" name="Rectangle 8"/>
            <p:cNvSpPr>
              <a:spLocks noChangeArrowheads="1"/>
            </p:cNvSpPr>
            <p:nvPr/>
          </p:nvSpPr>
          <p:spPr bwMode="auto">
            <a:xfrm>
              <a:off x="167248" y="4381217"/>
              <a:ext cx="8221176" cy="822583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anchor="ctr"/>
            <a:lstStyle/>
            <a:p>
              <a:pPr>
                <a:defRPr/>
              </a:pPr>
              <a:r>
                <a:rPr lang="sr-Latn-RS" b="1" dirty="0">
                  <a:solidFill>
                    <a:schemeClr val="bg1"/>
                  </a:solidFill>
                  <a:latin typeface="+mj-lt"/>
                </a:rPr>
                <a:t>ZA OSTALE TROŠKOVE			</a:t>
              </a:r>
              <a:r>
                <a:rPr lang="sr-Latn-RS" sz="2800" b="1" dirty="0">
                  <a:solidFill>
                    <a:schemeClr val="bg1"/>
                  </a:solidFill>
                  <a:latin typeface="+mj-lt"/>
                </a:rPr>
                <a:t>U PROSEKU 249,2 €</a:t>
              </a:r>
              <a:endParaRPr lang="en-US" sz="28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19" name="Rectangle 9"/>
          <p:cNvSpPr>
            <a:spLocks noChangeArrowheads="1"/>
          </p:cNvSpPr>
          <p:nvPr/>
        </p:nvSpPr>
        <p:spPr bwMode="auto">
          <a:xfrm>
            <a:off x="-3175" y="5661025"/>
            <a:ext cx="6480175" cy="4222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0">
            <a:noFill/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sr-Latn-RS" sz="1000" dirty="0">
                <a:latin typeface="+mj-lt"/>
              </a:rPr>
              <a:t>C12/13/14. Troškovi putovanja/smeštaja/ostali troškovi</a:t>
            </a:r>
          </a:p>
          <a:p>
            <a:pPr>
              <a:defRPr/>
            </a:pPr>
            <a:r>
              <a:rPr lang="pt-BR" sz="1000" dirty="0">
                <a:latin typeface="+mj-lt"/>
              </a:rPr>
              <a:t>N= 2,050 (100% populacije stranih </a:t>
            </a:r>
            <a:r>
              <a:rPr lang="pt-BR" sz="1000" dirty="0" smtClean="0">
                <a:latin typeface="+mj-lt"/>
              </a:rPr>
              <a:t>turista</a:t>
            </a:r>
            <a:r>
              <a:rPr lang="sr-Latn-RS" sz="1000" dirty="0" smtClean="0">
                <a:latin typeface="+mj-lt"/>
              </a:rPr>
              <a:t>,</a:t>
            </a:r>
            <a:r>
              <a:rPr lang="pl-PL" sz="1000" dirty="0" smtClean="0">
                <a:latin typeface="+mj-lt"/>
              </a:rPr>
              <a:t> obračunato po jednom putovanju, bez obzira na broj putnika)</a:t>
            </a:r>
            <a:endParaRPr lang="sr-Latn-RS" sz="1000" dirty="0">
              <a:latin typeface="+mj-lt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4"/>
          <p:cNvGrpSpPr/>
          <p:nvPr/>
        </p:nvGrpSpPr>
        <p:grpSpPr>
          <a:xfrm>
            <a:off x="5214" y="764704"/>
            <a:ext cx="9138786" cy="4617720"/>
            <a:chOff x="-1343839" y="1217239"/>
            <a:chExt cx="14882872" cy="5640762"/>
          </a:xfrm>
          <a:solidFill>
            <a:schemeClr val="accent1"/>
          </a:solidFill>
        </p:grpSpPr>
        <p:sp>
          <p:nvSpPr>
            <p:cNvPr id="15" name="Rectangle 6"/>
            <p:cNvSpPr>
              <a:spLocks noChangeArrowheads="1"/>
            </p:cNvSpPr>
            <p:nvPr/>
          </p:nvSpPr>
          <p:spPr bwMode="auto">
            <a:xfrm>
              <a:off x="10924038" y="1217239"/>
              <a:ext cx="2614995" cy="476726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6" name="Freeform 7"/>
            <p:cNvSpPr>
              <a:spLocks/>
            </p:cNvSpPr>
            <p:nvPr/>
          </p:nvSpPr>
          <p:spPr bwMode="auto">
            <a:xfrm>
              <a:off x="10924369" y="1222832"/>
              <a:ext cx="757238" cy="520699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77" y="275"/>
                </a:cxn>
                <a:cxn ang="0">
                  <a:pos x="477" y="3280"/>
                </a:cxn>
                <a:cxn ang="0">
                  <a:pos x="0" y="3003"/>
                </a:cxn>
                <a:cxn ang="0">
                  <a:pos x="0" y="0"/>
                </a:cxn>
              </a:cxnLst>
              <a:rect l="0" t="0" r="r" b="b"/>
              <a:pathLst>
                <a:path w="477" h="3280">
                  <a:moveTo>
                    <a:pt x="0" y="0"/>
                  </a:moveTo>
                  <a:lnTo>
                    <a:pt x="477" y="275"/>
                  </a:lnTo>
                  <a:lnTo>
                    <a:pt x="477" y="3280"/>
                  </a:lnTo>
                  <a:lnTo>
                    <a:pt x="0" y="300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7" name="Rectangle 6"/>
            <p:cNvSpPr>
              <a:spLocks noChangeArrowheads="1"/>
            </p:cNvSpPr>
            <p:nvPr/>
          </p:nvSpPr>
          <p:spPr bwMode="auto">
            <a:xfrm>
              <a:off x="-1343839" y="1651000"/>
              <a:ext cx="2597987" cy="476726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8" name="Freeform 7"/>
            <p:cNvSpPr>
              <a:spLocks/>
            </p:cNvSpPr>
            <p:nvPr/>
          </p:nvSpPr>
          <p:spPr bwMode="auto">
            <a:xfrm flipH="1">
              <a:off x="515527" y="1651000"/>
              <a:ext cx="757238" cy="52070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77" y="275"/>
                </a:cxn>
                <a:cxn ang="0">
                  <a:pos x="477" y="3280"/>
                </a:cxn>
                <a:cxn ang="0">
                  <a:pos x="0" y="3003"/>
                </a:cxn>
                <a:cxn ang="0">
                  <a:pos x="0" y="0"/>
                </a:cxn>
              </a:cxnLst>
              <a:rect l="0" t="0" r="r" b="b"/>
              <a:pathLst>
                <a:path w="477" h="3280">
                  <a:moveTo>
                    <a:pt x="0" y="0"/>
                  </a:moveTo>
                  <a:lnTo>
                    <a:pt x="477" y="275"/>
                  </a:lnTo>
                  <a:lnTo>
                    <a:pt x="477" y="3280"/>
                  </a:lnTo>
                  <a:lnTo>
                    <a:pt x="0" y="300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9" name="Rectangle 6"/>
            <p:cNvSpPr>
              <a:spLocks noChangeArrowheads="1"/>
            </p:cNvSpPr>
            <p:nvPr/>
          </p:nvSpPr>
          <p:spPr bwMode="auto">
            <a:xfrm>
              <a:off x="2489200" y="1651000"/>
              <a:ext cx="9191625" cy="4767263"/>
            </a:xfrm>
            <a:prstGeom prst="rect">
              <a:avLst/>
            </a:prstGeom>
            <a:solidFill>
              <a:schemeClr val="accent5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0" name="Freeform 7"/>
            <p:cNvSpPr>
              <a:spLocks/>
            </p:cNvSpPr>
            <p:nvPr/>
          </p:nvSpPr>
          <p:spPr bwMode="auto">
            <a:xfrm>
              <a:off x="2489200" y="1651000"/>
              <a:ext cx="757238" cy="52070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77" y="275"/>
                </a:cxn>
                <a:cxn ang="0">
                  <a:pos x="477" y="3280"/>
                </a:cxn>
                <a:cxn ang="0">
                  <a:pos x="0" y="3003"/>
                </a:cxn>
                <a:cxn ang="0">
                  <a:pos x="0" y="0"/>
                </a:cxn>
              </a:cxnLst>
              <a:rect l="0" t="0" r="r" b="b"/>
              <a:pathLst>
                <a:path w="477" h="3280">
                  <a:moveTo>
                    <a:pt x="0" y="0"/>
                  </a:moveTo>
                  <a:lnTo>
                    <a:pt x="477" y="275"/>
                  </a:lnTo>
                  <a:lnTo>
                    <a:pt x="477" y="3280"/>
                  </a:lnTo>
                  <a:lnTo>
                    <a:pt x="0" y="300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1" name="Rectangle 8"/>
            <p:cNvSpPr>
              <a:spLocks noChangeArrowheads="1"/>
            </p:cNvSpPr>
            <p:nvPr/>
          </p:nvSpPr>
          <p:spPr bwMode="auto">
            <a:xfrm>
              <a:off x="508000" y="2087563"/>
              <a:ext cx="2738438" cy="4770438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33795" name="Rectangle 3"/>
          <p:cNvSpPr txBox="1">
            <a:spLocks/>
          </p:cNvSpPr>
          <p:nvPr/>
        </p:nvSpPr>
        <p:spPr bwMode="auto">
          <a:xfrm>
            <a:off x="2339975" y="1900238"/>
            <a:ext cx="6000750" cy="355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1">
              <a:spcBef>
                <a:spcPct val="20000"/>
              </a:spcBef>
              <a:buFont typeface="Arial" charset="0"/>
              <a:buNone/>
            </a:pPr>
            <a:r>
              <a:rPr lang="en-US" sz="5400" b="1" dirty="0">
                <a:solidFill>
                  <a:schemeClr val="bg1"/>
                </a:solidFill>
                <a:latin typeface="Calibri" pitchFamily="34" charset="0"/>
              </a:rPr>
              <a:t>OPŠTE ZADOVOLJSTVO</a:t>
            </a:r>
            <a:endParaRPr lang="sr-Cyrl-CS" sz="5400" b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344613" y="1768475"/>
            <a:ext cx="1120820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72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0</a:t>
            </a:r>
            <a:r>
              <a:rPr lang="sr-Latn-RS" sz="72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8</a:t>
            </a:r>
            <a:endParaRPr lang="en-US" sz="7200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38100" y="682625"/>
            <a:ext cx="9036050" cy="4762500"/>
            <a:chOff x="38100" y="682625"/>
            <a:chExt cx="9036050" cy="4762500"/>
          </a:xfrm>
        </p:grpSpPr>
        <p:grpSp>
          <p:nvGrpSpPr>
            <p:cNvPr id="34818" name="Group 33"/>
            <p:cNvGrpSpPr>
              <a:grpSpLocks/>
            </p:cNvGrpSpPr>
            <p:nvPr/>
          </p:nvGrpSpPr>
          <p:grpSpPr bwMode="auto">
            <a:xfrm>
              <a:off x="38100" y="765175"/>
              <a:ext cx="9036050" cy="4679950"/>
              <a:chOff x="760412" y="1066800"/>
              <a:chExt cx="3581401" cy="1632860"/>
            </a:xfrm>
          </p:grpSpPr>
          <p:sp>
            <p:nvSpPr>
              <p:cNvPr id="35" name="Rounded Rectangle 34"/>
              <p:cNvSpPr/>
              <p:nvPr/>
            </p:nvSpPr>
            <p:spPr>
              <a:xfrm>
                <a:off x="760412" y="1066800"/>
                <a:ext cx="3581401" cy="1626326"/>
              </a:xfrm>
              <a:prstGeom prst="roundRect">
                <a:avLst>
                  <a:gd name="adj" fmla="val 7296"/>
                </a:avLst>
              </a:prstGeom>
              <a:gradFill>
                <a:gsLst>
                  <a:gs pos="500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4200000" scaled="0"/>
              </a:gradFill>
              <a:ln>
                <a:noFill/>
              </a:ln>
              <a:effectLst>
                <a:outerShdw blurRad="139700" dist="50800" dir="2700000" algn="tl" rotWithShape="0">
                  <a:prstClr val="black">
                    <a:alpha val="32000"/>
                  </a:prstClr>
                </a:outerShdw>
              </a:effectLst>
              <a:scene3d>
                <a:camera prst="orthographicFront"/>
                <a:lightRig rig="threePt" dir="t"/>
              </a:scene3d>
              <a:sp3d contourW="12700">
                <a:bevelT w="38100" h="38100"/>
                <a:contourClr>
                  <a:schemeClr val="bg1">
                    <a:lumMod val="75000"/>
                  </a:schemeClr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tIns="155448" rIns="274320"/>
              <a:lstStyle/>
              <a:p>
                <a:pPr>
                  <a:defRPr/>
                </a:pPr>
                <a:endParaRPr lang="sr-Latn-RS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783063" y="1515449"/>
                <a:ext cx="3558750" cy="118421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tIns="228600" rIns="274320" bIns="274320"/>
              <a:lstStyle/>
              <a:p>
                <a:pPr>
                  <a:defRPr/>
                </a:pPr>
                <a:endParaRPr lang="sr-Latn-RS" ker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aphicFrame>
          <p:nvGraphicFramePr>
            <p:cNvPr id="8" name="Chart 2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125886331"/>
                </p:ext>
              </p:extLst>
            </p:nvPr>
          </p:nvGraphicFramePr>
          <p:xfrm>
            <a:off x="322263" y="682625"/>
            <a:ext cx="8501062" cy="4699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</p:grpSp>
      <p:sp>
        <p:nvSpPr>
          <p:cNvPr id="33" name="Rectangle 9"/>
          <p:cNvSpPr>
            <a:spLocks noChangeArrowheads="1"/>
          </p:cNvSpPr>
          <p:nvPr/>
        </p:nvSpPr>
        <p:spPr bwMode="auto">
          <a:xfrm>
            <a:off x="-3175" y="5661025"/>
            <a:ext cx="6480175" cy="4222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0">
            <a:noFill/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sr-Latn-RS" sz="1000" dirty="0">
                <a:latin typeface="+mj-lt"/>
              </a:rPr>
              <a:t>C5. Čime ste najviše zadovoljni kad je reč o boravku na ovoj turističkoj destinaciji?</a:t>
            </a:r>
          </a:p>
          <a:p>
            <a:pPr>
              <a:defRPr/>
            </a:pPr>
            <a:r>
              <a:rPr lang="pt-BR" sz="1000" dirty="0">
                <a:latin typeface="+mj-lt"/>
              </a:rPr>
              <a:t>N= 2,050 (100% populacije stranih </a:t>
            </a:r>
            <a:r>
              <a:rPr lang="pt-BR" sz="1000" dirty="0" smtClean="0">
                <a:latin typeface="+mj-lt"/>
              </a:rPr>
              <a:t>turista</a:t>
            </a:r>
            <a:r>
              <a:rPr lang="sr-Latn-RS" sz="1000" dirty="0" smtClean="0">
                <a:latin typeface="+mj-lt"/>
              </a:rPr>
              <a:t>) Moguće je do 3 odgovora.</a:t>
            </a:r>
            <a:endParaRPr lang="sr-Latn-RS" sz="1000" dirty="0">
              <a:latin typeface="+mj-lt"/>
            </a:endParaRPr>
          </a:p>
        </p:txBody>
      </p:sp>
      <p:sp>
        <p:nvSpPr>
          <p:cNvPr id="34821" name="Title 1"/>
          <p:cNvSpPr>
            <a:spLocks/>
          </p:cNvSpPr>
          <p:nvPr/>
        </p:nvSpPr>
        <p:spPr bwMode="auto">
          <a:xfrm>
            <a:off x="0" y="-100013"/>
            <a:ext cx="9144000" cy="936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838200" indent="-838200"/>
            <a:r>
              <a:rPr lang="sr-Latn-RS" sz="3000" b="1" dirty="0">
                <a:solidFill>
                  <a:srgbClr val="D51D2A"/>
                </a:solidFill>
                <a:latin typeface="Calibri" pitchFamily="34" charset="0"/>
              </a:rPr>
              <a:t>ZADOVOLJSTVO POSEĆENOM DESTINACIJOM – Top 15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2" name="Group 33"/>
          <p:cNvGrpSpPr>
            <a:grpSpLocks/>
          </p:cNvGrpSpPr>
          <p:nvPr/>
        </p:nvGrpSpPr>
        <p:grpSpPr bwMode="auto">
          <a:xfrm>
            <a:off x="38100" y="765175"/>
            <a:ext cx="9036050" cy="4679950"/>
            <a:chOff x="760412" y="1066800"/>
            <a:chExt cx="3581401" cy="1632860"/>
          </a:xfrm>
        </p:grpSpPr>
        <p:sp>
          <p:nvSpPr>
            <p:cNvPr id="35" name="Rounded Rectangle 34"/>
            <p:cNvSpPr/>
            <p:nvPr/>
          </p:nvSpPr>
          <p:spPr>
            <a:xfrm>
              <a:off x="760412" y="1066800"/>
              <a:ext cx="3581401" cy="1626326"/>
            </a:xfrm>
            <a:prstGeom prst="roundRect">
              <a:avLst>
                <a:gd name="adj" fmla="val 7296"/>
              </a:avLst>
            </a:prstGeom>
            <a:gradFill>
              <a:gsLst>
                <a:gs pos="5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4200000" scaled="0"/>
            </a:gradFill>
            <a:ln>
              <a:noFill/>
            </a:ln>
            <a:effectLst>
              <a:outerShdw blurRad="139700" dist="50800" dir="2700000" algn="tl" rotWithShape="0">
                <a:prstClr val="black">
                  <a:alpha val="32000"/>
                </a:prstClr>
              </a:outerShdw>
            </a:effectLst>
            <a:scene3d>
              <a:camera prst="orthographicFront"/>
              <a:lightRig rig="threePt" dir="t"/>
            </a:scene3d>
            <a:sp3d contourW="12700">
              <a:bevelT w="38100" h="38100"/>
              <a:contourClr>
                <a:schemeClr val="bg1">
                  <a:lumMod val="7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4320" tIns="155448" rIns="274320"/>
            <a:lstStyle/>
            <a:p>
              <a:pPr>
                <a:defRPr/>
              </a:pPr>
              <a:endParaRPr lang="sr-Latn-R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783063" y="1515449"/>
              <a:ext cx="3558750" cy="118421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4320" tIns="228600" rIns="274320" bIns="274320"/>
            <a:lstStyle/>
            <a:p>
              <a:pPr>
                <a:defRPr/>
              </a:pPr>
              <a:endParaRPr lang="sr-Latn-RS" ker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8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9531462"/>
              </p:ext>
            </p:extLst>
          </p:nvPr>
        </p:nvGraphicFramePr>
        <p:xfrm>
          <a:off x="323850" y="677863"/>
          <a:ext cx="8686800" cy="4689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3" name="Rectangle 9"/>
          <p:cNvSpPr>
            <a:spLocks noChangeArrowheads="1"/>
          </p:cNvSpPr>
          <p:nvPr/>
        </p:nvSpPr>
        <p:spPr bwMode="auto">
          <a:xfrm>
            <a:off x="-3175" y="5661025"/>
            <a:ext cx="6480175" cy="4222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0">
            <a:noFill/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sr-Latn-RS" sz="1000" dirty="0">
                <a:latin typeface="+mj-lt"/>
              </a:rPr>
              <a:t>C6. Čime ste nezadovoljni kad je reč o boravku na ovoj turističkoj destinaciji?</a:t>
            </a:r>
          </a:p>
          <a:p>
            <a:pPr>
              <a:defRPr/>
            </a:pPr>
            <a:r>
              <a:rPr lang="pt-BR" sz="1000" dirty="0">
                <a:latin typeface="+mj-lt"/>
              </a:rPr>
              <a:t>N= 2,050 (100% populacije stranih turista) </a:t>
            </a:r>
            <a:r>
              <a:rPr lang="sr-Latn-RS" sz="1000" dirty="0" smtClean="0">
                <a:latin typeface="+mj-lt"/>
              </a:rPr>
              <a:t> Moguće je do 3 odgovora.</a:t>
            </a:r>
            <a:endParaRPr lang="sr-Latn-RS" sz="1000" dirty="0">
              <a:latin typeface="+mj-lt"/>
            </a:endParaRPr>
          </a:p>
        </p:txBody>
      </p:sp>
      <p:sp>
        <p:nvSpPr>
          <p:cNvPr id="35845" name="Title 1"/>
          <p:cNvSpPr>
            <a:spLocks/>
          </p:cNvSpPr>
          <p:nvPr/>
        </p:nvSpPr>
        <p:spPr bwMode="auto">
          <a:xfrm>
            <a:off x="0" y="-100013"/>
            <a:ext cx="9144000" cy="936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838200" indent="-838200"/>
            <a:r>
              <a:rPr lang="sr-Latn-RS" sz="3000" b="1" dirty="0">
                <a:solidFill>
                  <a:srgbClr val="D51D2A"/>
                </a:solidFill>
                <a:latin typeface="Calibri" pitchFamily="34" charset="0"/>
              </a:rPr>
              <a:t>NEZADOVOLJSTVO POSEĆENOM DESTINACIJOM – Top 15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9"/>
          <p:cNvSpPr>
            <a:spLocks noChangeArrowheads="1"/>
          </p:cNvSpPr>
          <p:nvPr/>
        </p:nvSpPr>
        <p:spPr bwMode="auto">
          <a:xfrm>
            <a:off x="-3175" y="5589588"/>
            <a:ext cx="6480175" cy="4937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0">
            <a:noFill/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sr-Latn-RS" sz="1000" dirty="0">
                <a:latin typeface="+mj-lt"/>
              </a:rPr>
              <a:t>C8. Ocenite na skali od 1 do 5, gde 1 znači da uopšte niste zadovoljni a 5 da ste u potpunosti zadovoljni, koliko ste zadovoljni posetom ovoj turističkoj destinaciji?</a:t>
            </a:r>
          </a:p>
          <a:p>
            <a:pPr>
              <a:defRPr/>
            </a:pPr>
            <a:r>
              <a:rPr lang="pt-BR" sz="1000" dirty="0">
                <a:latin typeface="+mj-lt"/>
              </a:rPr>
              <a:t>N= 2,050 (100% populacije stranih turista) </a:t>
            </a:r>
            <a:endParaRPr lang="sr-Latn-RS" sz="1000" dirty="0">
              <a:latin typeface="+mj-lt"/>
            </a:endParaRPr>
          </a:p>
        </p:txBody>
      </p:sp>
      <p:sp>
        <p:nvSpPr>
          <p:cNvPr id="36871" name="Title 1"/>
          <p:cNvSpPr>
            <a:spLocks/>
          </p:cNvSpPr>
          <p:nvPr/>
        </p:nvSpPr>
        <p:spPr bwMode="auto">
          <a:xfrm>
            <a:off x="0" y="-100013"/>
            <a:ext cx="9144000" cy="936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838200" indent="-838200"/>
            <a:r>
              <a:rPr lang="sr-Latn-RS" sz="3200" b="1">
                <a:solidFill>
                  <a:srgbClr val="D51D2A"/>
                </a:solidFill>
                <a:latin typeface="Calibri" pitchFamily="34" charset="0"/>
              </a:rPr>
              <a:t>UKUPNA OCENA ZADOVOLJSTVA POSETOM</a:t>
            </a:r>
          </a:p>
        </p:txBody>
      </p:sp>
      <p:grpSp>
        <p:nvGrpSpPr>
          <p:cNvPr id="12" name="Group 33"/>
          <p:cNvGrpSpPr>
            <a:grpSpLocks/>
          </p:cNvGrpSpPr>
          <p:nvPr/>
        </p:nvGrpSpPr>
        <p:grpSpPr bwMode="auto">
          <a:xfrm>
            <a:off x="38100" y="765175"/>
            <a:ext cx="9036050" cy="4679950"/>
            <a:chOff x="760412" y="1066800"/>
            <a:chExt cx="3581401" cy="1632860"/>
          </a:xfrm>
        </p:grpSpPr>
        <p:sp>
          <p:nvSpPr>
            <p:cNvPr id="13" name="Rectangle 12"/>
            <p:cNvSpPr/>
            <p:nvPr/>
          </p:nvSpPr>
          <p:spPr>
            <a:xfrm>
              <a:off x="783063" y="1515449"/>
              <a:ext cx="3558750" cy="118421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4320" tIns="228600" rIns="274320" bIns="274320"/>
            <a:lstStyle/>
            <a:p>
              <a:pPr>
                <a:defRPr/>
              </a:pPr>
              <a:endParaRPr lang="sr-Latn-RS" ker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760412" y="1066800"/>
              <a:ext cx="3581401" cy="1626326"/>
            </a:xfrm>
            <a:prstGeom prst="roundRect">
              <a:avLst>
                <a:gd name="adj" fmla="val 7296"/>
              </a:avLst>
            </a:prstGeom>
            <a:gradFill>
              <a:gsLst>
                <a:gs pos="5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4200000" scaled="0"/>
            </a:gradFill>
            <a:ln>
              <a:noFill/>
            </a:ln>
            <a:effectLst>
              <a:outerShdw blurRad="139700" dist="50800" dir="2700000" algn="tl" rotWithShape="0">
                <a:prstClr val="black">
                  <a:alpha val="32000"/>
                </a:prstClr>
              </a:outerShdw>
            </a:effectLst>
            <a:scene3d>
              <a:camera prst="orthographicFront"/>
              <a:lightRig rig="threePt" dir="t"/>
            </a:scene3d>
            <a:sp3d contourW="12700">
              <a:bevelT w="38100" h="38100"/>
              <a:contourClr>
                <a:schemeClr val="bg1">
                  <a:lumMod val="7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4320" tIns="155448" rIns="274320"/>
            <a:lstStyle/>
            <a:p>
              <a:pPr>
                <a:defRPr/>
              </a:pPr>
              <a:endParaRPr lang="sr-Latn-R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15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4112836"/>
              </p:ext>
            </p:extLst>
          </p:nvPr>
        </p:nvGraphicFramePr>
        <p:xfrm>
          <a:off x="322263" y="682625"/>
          <a:ext cx="8501062" cy="469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Rounded Rectangle 15"/>
          <p:cNvSpPr/>
          <p:nvPr/>
        </p:nvSpPr>
        <p:spPr>
          <a:xfrm>
            <a:off x="684212" y="2214554"/>
            <a:ext cx="8174067" cy="604846"/>
          </a:xfrm>
          <a:prstGeom prst="roundRect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sr-Latn-RS"/>
          </a:p>
        </p:txBody>
      </p:sp>
      <p:sp>
        <p:nvSpPr>
          <p:cNvPr id="17" name="Rounded Rectangle 16"/>
          <p:cNvSpPr/>
          <p:nvPr/>
        </p:nvSpPr>
        <p:spPr>
          <a:xfrm>
            <a:off x="684213" y="3428999"/>
            <a:ext cx="8174068" cy="638175"/>
          </a:xfrm>
          <a:prstGeom prst="roundRect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sr-Latn-R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/>
          </p:cNvSpPr>
          <p:nvPr/>
        </p:nvSpPr>
        <p:spPr bwMode="auto">
          <a:xfrm>
            <a:off x="446088" y="-100013"/>
            <a:ext cx="8229600" cy="936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838200" indent="-838200"/>
            <a:r>
              <a:rPr lang="sr-Latn-RS" sz="3200" b="1">
                <a:solidFill>
                  <a:srgbClr val="D51D2A"/>
                </a:solidFill>
                <a:latin typeface="Calibri" pitchFamily="34" charset="0"/>
              </a:rPr>
              <a:t>METODOLOGIJA</a:t>
            </a: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1187450" y="4748215"/>
            <a:ext cx="7875588" cy="842963"/>
          </a:xfrm>
          <a:prstGeom prst="rect">
            <a:avLst/>
          </a:prstGeom>
          <a:solidFill>
            <a:schemeClr val="accent5"/>
          </a:solidFill>
          <a:ln w="0">
            <a:noFill/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sr-Latn-RS" dirty="0">
              <a:latin typeface="+mj-lt"/>
            </a:endParaRPr>
          </a:p>
        </p:txBody>
      </p:sp>
      <p:sp>
        <p:nvSpPr>
          <p:cNvPr id="9" name="Freeform 10"/>
          <p:cNvSpPr>
            <a:spLocks/>
          </p:cNvSpPr>
          <p:nvPr/>
        </p:nvSpPr>
        <p:spPr bwMode="auto">
          <a:xfrm>
            <a:off x="1174750" y="4748215"/>
            <a:ext cx="676275" cy="11049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77" y="277"/>
              </a:cxn>
              <a:cxn ang="0">
                <a:pos x="477" y="1166"/>
              </a:cxn>
              <a:cxn ang="0">
                <a:pos x="0" y="890"/>
              </a:cxn>
              <a:cxn ang="0">
                <a:pos x="0" y="0"/>
              </a:cxn>
            </a:cxnLst>
            <a:rect l="0" t="0" r="r" b="b"/>
            <a:pathLst>
              <a:path w="477" h="1166">
                <a:moveTo>
                  <a:pt x="0" y="0"/>
                </a:moveTo>
                <a:lnTo>
                  <a:pt x="477" y="277"/>
                </a:lnTo>
                <a:lnTo>
                  <a:pt x="477" y="1166"/>
                </a:lnTo>
                <a:lnTo>
                  <a:pt x="0" y="89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sr-Latn-RS"/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25400" y="5010153"/>
            <a:ext cx="1836738" cy="842962"/>
          </a:xfrm>
          <a:prstGeom prst="rect">
            <a:avLst/>
          </a:prstGeom>
          <a:solidFill>
            <a:schemeClr val="accent5">
              <a:lumMod val="75000"/>
            </a:schemeClr>
          </a:solidFill>
          <a:ln w="0">
            <a:noFill/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pl-PL" sz="1300" b="1" dirty="0" smtClean="0">
                <a:solidFill>
                  <a:schemeClr val="bg1"/>
                </a:solidFill>
              </a:rPr>
              <a:t>LOKACIJE NA KOJIMA JE </a:t>
            </a:r>
            <a:r>
              <a:rPr lang="sr-Latn-RS" sz="1300" b="1" dirty="0" smtClean="0">
                <a:solidFill>
                  <a:schemeClr val="bg1"/>
                </a:solidFill>
              </a:rPr>
              <a:t>RAĐENO </a:t>
            </a:r>
            <a:r>
              <a:rPr lang="pl-PL" sz="1300" b="1" dirty="0" smtClean="0">
                <a:solidFill>
                  <a:schemeClr val="bg1"/>
                </a:solidFill>
              </a:rPr>
              <a:t>ISTRAŽIVANJE</a:t>
            </a:r>
            <a:endParaRPr lang="sr-Latn-RS" sz="1300" b="1" dirty="0">
              <a:solidFill>
                <a:schemeClr val="bg1"/>
              </a:solidFill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1187450" y="3786190"/>
            <a:ext cx="7875588" cy="842963"/>
          </a:xfrm>
          <a:prstGeom prst="rect">
            <a:avLst/>
          </a:prstGeom>
          <a:solidFill>
            <a:schemeClr val="accent4"/>
          </a:solidFill>
          <a:ln w="0">
            <a:noFill/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sr-Latn-RS">
              <a:latin typeface="+mj-lt"/>
            </a:endParaRPr>
          </a:p>
        </p:txBody>
      </p:sp>
      <p:sp>
        <p:nvSpPr>
          <p:cNvPr id="12" name="Freeform 10"/>
          <p:cNvSpPr>
            <a:spLocks/>
          </p:cNvSpPr>
          <p:nvPr/>
        </p:nvSpPr>
        <p:spPr bwMode="auto">
          <a:xfrm>
            <a:off x="1174750" y="3786190"/>
            <a:ext cx="676275" cy="11049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77" y="277"/>
              </a:cxn>
              <a:cxn ang="0">
                <a:pos x="477" y="1166"/>
              </a:cxn>
              <a:cxn ang="0">
                <a:pos x="0" y="890"/>
              </a:cxn>
              <a:cxn ang="0">
                <a:pos x="0" y="0"/>
              </a:cxn>
            </a:cxnLst>
            <a:rect l="0" t="0" r="r" b="b"/>
            <a:pathLst>
              <a:path w="477" h="1166">
                <a:moveTo>
                  <a:pt x="0" y="0"/>
                </a:moveTo>
                <a:lnTo>
                  <a:pt x="477" y="277"/>
                </a:lnTo>
                <a:lnTo>
                  <a:pt x="477" y="1166"/>
                </a:lnTo>
                <a:lnTo>
                  <a:pt x="0" y="89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sr-Latn-RS">
              <a:latin typeface="+mj-lt"/>
            </a:endParaRPr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25400" y="4048128"/>
            <a:ext cx="1836738" cy="842962"/>
          </a:xfrm>
          <a:prstGeom prst="rect">
            <a:avLst/>
          </a:prstGeom>
          <a:solidFill>
            <a:schemeClr val="accent4">
              <a:lumMod val="75000"/>
            </a:schemeClr>
          </a:solidFill>
          <a:ln w="0">
            <a:noFill/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sr-Latn-RS">
              <a:latin typeface="+mj-lt"/>
            </a:endParaRPr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1187450" y="2644330"/>
            <a:ext cx="7875588" cy="1061140"/>
          </a:xfrm>
          <a:prstGeom prst="rect">
            <a:avLst/>
          </a:prstGeom>
          <a:solidFill>
            <a:schemeClr val="accent3"/>
          </a:solidFill>
          <a:ln w="0">
            <a:noFill/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sr-Latn-RS">
              <a:latin typeface="+mj-lt"/>
            </a:endParaRPr>
          </a:p>
        </p:txBody>
      </p:sp>
      <p:sp>
        <p:nvSpPr>
          <p:cNvPr id="15" name="Freeform 10"/>
          <p:cNvSpPr>
            <a:spLocks/>
          </p:cNvSpPr>
          <p:nvPr/>
        </p:nvSpPr>
        <p:spPr bwMode="auto">
          <a:xfrm>
            <a:off x="1174750" y="2644329"/>
            <a:ext cx="676275" cy="1143269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77" y="277"/>
              </a:cxn>
              <a:cxn ang="0">
                <a:pos x="477" y="1166"/>
              </a:cxn>
              <a:cxn ang="0">
                <a:pos x="0" y="890"/>
              </a:cxn>
              <a:cxn ang="0">
                <a:pos x="0" y="0"/>
              </a:cxn>
            </a:cxnLst>
            <a:rect l="0" t="0" r="r" b="b"/>
            <a:pathLst>
              <a:path w="477" h="1166">
                <a:moveTo>
                  <a:pt x="0" y="0"/>
                </a:moveTo>
                <a:lnTo>
                  <a:pt x="477" y="277"/>
                </a:lnTo>
                <a:lnTo>
                  <a:pt x="477" y="1166"/>
                </a:lnTo>
                <a:lnTo>
                  <a:pt x="0" y="89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sr-Latn-RS">
              <a:latin typeface="+mj-lt"/>
            </a:endParaRPr>
          </a:p>
        </p:txBody>
      </p: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25400" y="2906267"/>
            <a:ext cx="1836738" cy="1011862"/>
          </a:xfrm>
          <a:prstGeom prst="rect">
            <a:avLst/>
          </a:prstGeom>
          <a:solidFill>
            <a:schemeClr val="accent3">
              <a:lumMod val="75000"/>
            </a:schemeClr>
          </a:solidFill>
          <a:ln w="0">
            <a:noFill/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sr-Latn-RS">
              <a:latin typeface="+mj-lt"/>
            </a:endParaRPr>
          </a:p>
        </p:txBody>
      </p:sp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1187450" y="1714488"/>
            <a:ext cx="7875588" cy="842963"/>
          </a:xfrm>
          <a:prstGeom prst="rect">
            <a:avLst/>
          </a:prstGeom>
          <a:solidFill>
            <a:schemeClr val="accent2"/>
          </a:solidFill>
          <a:ln w="0">
            <a:noFill/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sr-Latn-RS">
              <a:latin typeface="+mj-lt"/>
            </a:endParaRPr>
          </a:p>
        </p:txBody>
      </p:sp>
      <p:sp>
        <p:nvSpPr>
          <p:cNvPr id="18" name="Freeform 10"/>
          <p:cNvSpPr>
            <a:spLocks/>
          </p:cNvSpPr>
          <p:nvPr/>
        </p:nvSpPr>
        <p:spPr bwMode="auto">
          <a:xfrm>
            <a:off x="1174750" y="1714488"/>
            <a:ext cx="676275" cy="11049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77" y="277"/>
              </a:cxn>
              <a:cxn ang="0">
                <a:pos x="477" y="1166"/>
              </a:cxn>
              <a:cxn ang="0">
                <a:pos x="0" y="890"/>
              </a:cxn>
              <a:cxn ang="0">
                <a:pos x="0" y="0"/>
              </a:cxn>
            </a:cxnLst>
            <a:rect l="0" t="0" r="r" b="b"/>
            <a:pathLst>
              <a:path w="477" h="1166">
                <a:moveTo>
                  <a:pt x="0" y="0"/>
                </a:moveTo>
                <a:lnTo>
                  <a:pt x="477" y="277"/>
                </a:lnTo>
                <a:lnTo>
                  <a:pt x="477" y="1166"/>
                </a:lnTo>
                <a:lnTo>
                  <a:pt x="0" y="89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sr-Latn-RS">
              <a:latin typeface="+mj-lt"/>
            </a:endParaRPr>
          </a:p>
        </p:txBody>
      </p:sp>
      <p:sp>
        <p:nvSpPr>
          <p:cNvPr id="19" name="Rectangle 11"/>
          <p:cNvSpPr>
            <a:spLocks noChangeArrowheads="1"/>
          </p:cNvSpPr>
          <p:nvPr/>
        </p:nvSpPr>
        <p:spPr bwMode="auto">
          <a:xfrm>
            <a:off x="25400" y="1976426"/>
            <a:ext cx="1836738" cy="842962"/>
          </a:xfrm>
          <a:prstGeom prst="rect">
            <a:avLst/>
          </a:prstGeom>
          <a:solidFill>
            <a:schemeClr val="accent2">
              <a:lumMod val="75000"/>
            </a:schemeClr>
          </a:solidFill>
          <a:ln w="0">
            <a:noFill/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sr-Latn-RS">
              <a:latin typeface="+mj-lt"/>
            </a:endParaRPr>
          </a:p>
        </p:txBody>
      </p:sp>
      <p:sp>
        <p:nvSpPr>
          <p:cNvPr id="20" name="Rectangle 9"/>
          <p:cNvSpPr>
            <a:spLocks noChangeArrowheads="1"/>
          </p:cNvSpPr>
          <p:nvPr/>
        </p:nvSpPr>
        <p:spPr bwMode="auto">
          <a:xfrm>
            <a:off x="1187450" y="765175"/>
            <a:ext cx="7875588" cy="842963"/>
          </a:xfrm>
          <a:prstGeom prst="rect">
            <a:avLst/>
          </a:prstGeom>
          <a:solidFill>
            <a:schemeClr val="accent1"/>
          </a:solidFill>
          <a:ln w="0">
            <a:noFill/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sr-Latn-RS">
              <a:latin typeface="+mj-lt"/>
            </a:endParaRPr>
          </a:p>
        </p:txBody>
      </p:sp>
      <p:sp>
        <p:nvSpPr>
          <p:cNvPr id="21" name="Freeform 10"/>
          <p:cNvSpPr>
            <a:spLocks/>
          </p:cNvSpPr>
          <p:nvPr/>
        </p:nvSpPr>
        <p:spPr bwMode="auto">
          <a:xfrm>
            <a:off x="1174750" y="765175"/>
            <a:ext cx="676275" cy="11049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77" y="277"/>
              </a:cxn>
              <a:cxn ang="0">
                <a:pos x="477" y="1166"/>
              </a:cxn>
              <a:cxn ang="0">
                <a:pos x="0" y="890"/>
              </a:cxn>
              <a:cxn ang="0">
                <a:pos x="0" y="0"/>
              </a:cxn>
            </a:cxnLst>
            <a:rect l="0" t="0" r="r" b="b"/>
            <a:pathLst>
              <a:path w="477" h="1166">
                <a:moveTo>
                  <a:pt x="0" y="0"/>
                </a:moveTo>
                <a:lnTo>
                  <a:pt x="477" y="277"/>
                </a:lnTo>
                <a:lnTo>
                  <a:pt x="477" y="1166"/>
                </a:lnTo>
                <a:lnTo>
                  <a:pt x="0" y="89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sr-Latn-RS">
              <a:latin typeface="+mj-lt"/>
            </a:endParaRPr>
          </a:p>
        </p:txBody>
      </p:sp>
      <p:sp>
        <p:nvSpPr>
          <p:cNvPr id="22" name="Rectangle 11"/>
          <p:cNvSpPr>
            <a:spLocks noChangeArrowheads="1"/>
          </p:cNvSpPr>
          <p:nvPr/>
        </p:nvSpPr>
        <p:spPr bwMode="auto">
          <a:xfrm>
            <a:off x="25400" y="1027113"/>
            <a:ext cx="1836738" cy="842962"/>
          </a:xfrm>
          <a:prstGeom prst="rect">
            <a:avLst/>
          </a:prstGeom>
          <a:solidFill>
            <a:schemeClr val="accent1">
              <a:lumMod val="75000"/>
            </a:schemeClr>
          </a:solidFill>
          <a:ln w="0">
            <a:noFill/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sr-Latn-RS">
              <a:latin typeface="+mj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-49213" y="1273718"/>
            <a:ext cx="973343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sr-Latn-RS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UPITNIK</a:t>
            </a:r>
            <a:endParaRPr lang="sr-Latn-RS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192338" y="781276"/>
            <a:ext cx="6772275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Wingdings" pitchFamily="2" charset="2"/>
              <a:buChar char="ü"/>
              <a:defRPr/>
            </a:pPr>
            <a:r>
              <a:rPr lang="sr-Latn-RS" sz="1600" b="1" kern="0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F</a:t>
            </a:r>
            <a:r>
              <a:rPr lang="en-US" sz="1600" b="1" kern="0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ormulisan</a:t>
            </a:r>
            <a:r>
              <a:rPr lang="sr-Latn-RS" sz="1600" b="1" kern="0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 </a:t>
            </a:r>
            <a:r>
              <a:rPr lang="en-US" sz="1600" b="1" kern="0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na osnovu zahteva</a:t>
            </a:r>
            <a:r>
              <a:rPr lang="sr-Latn-RS" sz="1600" b="1" kern="0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 TOS-a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sr-Latn-RS" sz="1600" b="1" kern="0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Odobren od strane TOS-a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sr-Latn-RS" sz="1600" b="1" kern="0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Prosečno </a:t>
            </a:r>
            <a:r>
              <a:rPr lang="sr-Latn-RS" sz="1600" b="1" kern="0" dirty="0" err="1" smtClean="0">
                <a:solidFill>
                  <a:schemeClr val="bg1"/>
                </a:solidFill>
                <a:latin typeface="+mj-lt"/>
                <a:cs typeface="Arial" pitchFamily="34" charset="0"/>
              </a:rPr>
              <a:t>trajanj</a:t>
            </a:r>
            <a:r>
              <a:rPr lang="en-US" sz="1600" b="1" kern="0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e jedne ankete</a:t>
            </a:r>
            <a:r>
              <a:rPr lang="sr-Latn-RS" sz="1600" b="1" kern="0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 15 minut</a:t>
            </a:r>
            <a:r>
              <a:rPr lang="en-US" sz="1600" b="1" kern="0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a</a:t>
            </a:r>
            <a:endParaRPr lang="sr-Latn-RS" sz="1600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192338" y="1850016"/>
            <a:ext cx="6772275" cy="86177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Wingdings" pitchFamily="2" charset="2"/>
              <a:buChar char="ü"/>
              <a:defRPr/>
            </a:pPr>
            <a:r>
              <a:rPr lang="sr-Latn-RS" sz="1600" kern="0" dirty="0" smtClean="0">
                <a:solidFill>
                  <a:prstClr val="white"/>
                </a:solidFill>
                <a:latin typeface="Calibri"/>
                <a:cs typeface="Arial" pitchFamily="34" charset="0"/>
              </a:rPr>
              <a:t>Tip istraživanja: terensko, F2F - na ulici</a:t>
            </a:r>
            <a:endParaRPr lang="sr-Latn-RS" sz="1600" kern="0" dirty="0" smtClean="0">
              <a:solidFill>
                <a:schemeClr val="bg1"/>
              </a:solidFill>
              <a:latin typeface="+mj-lt"/>
              <a:cs typeface="Arial" pitchFamily="34" charset="0"/>
            </a:endParaRPr>
          </a:p>
          <a:p>
            <a:pPr>
              <a:buFont typeface="Wingdings" pitchFamily="2" charset="2"/>
              <a:buChar char="ü"/>
              <a:defRPr/>
            </a:pPr>
            <a:r>
              <a:rPr lang="sr-Latn-RS" sz="1600" kern="0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Ukupan uzorak: 2050 stranih turista</a:t>
            </a:r>
          </a:p>
          <a:p>
            <a:pPr>
              <a:defRPr/>
            </a:pPr>
            <a:endParaRPr lang="sr-Latn-RS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928794" y="2571744"/>
            <a:ext cx="7215206" cy="1210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buFont typeface="Wingdings" pitchFamily="2" charset="2"/>
              <a:buChar char="ü"/>
              <a:defRPr/>
            </a:pPr>
            <a:r>
              <a:rPr lang="it-IT" sz="1400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Prva etapa: </a:t>
            </a:r>
            <a:r>
              <a:rPr lang="sr-Latn-RS" sz="1400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na osnovu </a:t>
            </a:r>
            <a:r>
              <a:rPr lang="it-IT" sz="1400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kvot</a:t>
            </a:r>
            <a:r>
              <a:rPr lang="sr-Latn-RS" sz="1400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a</a:t>
            </a:r>
            <a:r>
              <a:rPr lang="it-IT" sz="1400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 prema statistici stranih turista iz 2015</a:t>
            </a:r>
            <a:endParaRPr lang="en-US" sz="1400" dirty="0" smtClean="0">
              <a:solidFill>
                <a:schemeClr val="bg1"/>
              </a:solidFill>
              <a:latin typeface="+mj-lt"/>
              <a:cs typeface="Arial" pitchFamily="34" charset="0"/>
            </a:endParaRPr>
          </a:p>
          <a:p>
            <a:pPr lvl="1">
              <a:defRPr/>
            </a:pPr>
            <a:r>
              <a:rPr lang="en-US" sz="1400" dirty="0" smtClean="0">
                <a:solidFill>
                  <a:schemeClr val="bg1"/>
                </a:solidFill>
                <a:cs typeface="Arial" pitchFamily="34" charset="0"/>
              </a:rPr>
              <a:t>   </a:t>
            </a:r>
            <a:r>
              <a:rPr lang="en-US" sz="1200" dirty="0" smtClean="0">
                <a:solidFill>
                  <a:schemeClr val="bg1"/>
                </a:solidFill>
                <a:cs typeface="Arial" pitchFamily="34" charset="0"/>
              </a:rPr>
              <a:t>I</a:t>
            </a:r>
            <a:r>
              <a:rPr lang="pl-PL" sz="1200" dirty="0" smtClean="0">
                <a:solidFill>
                  <a:schemeClr val="bg1"/>
                </a:solidFill>
                <a:cs typeface="Arial" pitchFamily="34" charset="0"/>
              </a:rPr>
              <a:t>zvor: Republički zavod za statistiku</a:t>
            </a:r>
            <a:endParaRPr lang="sr-Latn-RS" sz="1400" dirty="0" smtClean="0">
              <a:solidFill>
                <a:schemeClr val="bg1"/>
              </a:solidFill>
              <a:cs typeface="Arial" pitchFamily="34" charset="0"/>
            </a:endParaRPr>
          </a:p>
          <a:p>
            <a:pPr lvl="2">
              <a:defRPr/>
            </a:pPr>
            <a:r>
              <a:rPr lang="pl-PL" sz="1400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-u odnosu na zastupljenost lokacija poseta stranih turista u 2015.</a:t>
            </a:r>
          </a:p>
          <a:p>
            <a:pPr lvl="2">
              <a:defRPr/>
            </a:pPr>
            <a:r>
              <a:rPr lang="pl-PL" sz="1400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 -u odnosu na poreklo stranih turista (zemlju iz koje dolaze)</a:t>
            </a:r>
          </a:p>
          <a:p>
            <a:pPr lvl="1">
              <a:buFont typeface="Wingdings" pitchFamily="2" charset="2"/>
              <a:buChar char="ü"/>
              <a:defRPr/>
            </a:pPr>
            <a:r>
              <a:rPr lang="en-US" sz="1400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Druga etapa: spontano prepoznavanje stranaca i slučajnost izbora ispitanika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192338" y="3812449"/>
            <a:ext cx="6772275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lvl="0">
              <a:buFont typeface="Wingdings" pitchFamily="2" charset="2"/>
              <a:buChar char="ü"/>
              <a:defRPr/>
            </a:pPr>
            <a:r>
              <a:rPr lang="sr-Latn-RS" sz="1600" b="1" kern="0" dirty="0" smtClean="0">
                <a:solidFill>
                  <a:prstClr val="white"/>
                </a:solidFill>
                <a:latin typeface="Calibri"/>
                <a:cs typeface="Arial" pitchFamily="34" charset="0"/>
              </a:rPr>
              <a:t>Terensko istraživanje sprovedeno u 2 etape: </a:t>
            </a:r>
          </a:p>
          <a:p>
            <a:pPr lvl="1">
              <a:defRPr/>
            </a:pPr>
            <a:r>
              <a:rPr lang="sr-Latn-RS" sz="1600" b="1" kern="0" dirty="0" smtClean="0">
                <a:solidFill>
                  <a:prstClr val="white"/>
                </a:solidFill>
                <a:latin typeface="Calibri"/>
                <a:cs typeface="Arial" pitchFamily="34" charset="0"/>
              </a:rPr>
              <a:t>- u periodu jul/avgust 2016. na uzorku od 1001 ispitanika</a:t>
            </a:r>
          </a:p>
          <a:p>
            <a:pPr lvl="1">
              <a:defRPr/>
            </a:pPr>
            <a:r>
              <a:rPr lang="sr-Latn-RS" sz="1600" b="1" kern="0" dirty="0" smtClean="0">
                <a:solidFill>
                  <a:prstClr val="white"/>
                </a:solidFill>
                <a:latin typeface="Calibri"/>
                <a:cs typeface="Arial" pitchFamily="34" charset="0"/>
              </a:rPr>
              <a:t>- u periodu oktobar/novembar 2016. na uzorku </a:t>
            </a:r>
            <a:r>
              <a:rPr lang="en-US" sz="1600" b="1" kern="0" dirty="0" smtClean="0">
                <a:solidFill>
                  <a:prstClr val="white"/>
                </a:solidFill>
                <a:latin typeface="Calibri"/>
                <a:cs typeface="Arial" pitchFamily="34" charset="0"/>
              </a:rPr>
              <a:t>1</a:t>
            </a:r>
            <a:r>
              <a:rPr lang="sr-Latn-RS" sz="1600" b="1" kern="0" dirty="0" smtClean="0">
                <a:solidFill>
                  <a:prstClr val="white"/>
                </a:solidFill>
                <a:latin typeface="Calibri"/>
                <a:cs typeface="Arial" pitchFamily="34" charset="0"/>
              </a:rPr>
              <a:t>049 ispitanika</a:t>
            </a:r>
            <a:endParaRPr lang="sr-Latn-RS" sz="1600" b="1" dirty="0">
              <a:solidFill>
                <a:prstClr val="white"/>
              </a:solidFill>
              <a:latin typeface="Calibri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192338" y="4714884"/>
            <a:ext cx="6772275" cy="10772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200" b="1" kern="0" dirty="0" smtClean="0">
                <a:solidFill>
                  <a:schemeClr val="bg1"/>
                </a:solidFill>
                <a:cs typeface="Arial" pitchFamily="34" charset="0"/>
              </a:rPr>
              <a:t>Beograd, Novi Sad, Niš, Subotica, Palić, Zlatibor, Kopaonik, Kragujevac, </a:t>
            </a:r>
            <a:r>
              <a:rPr lang="sr-Latn-RS" sz="1200" b="1" kern="0" dirty="0" smtClean="0">
                <a:solidFill>
                  <a:schemeClr val="bg1"/>
                </a:solidFill>
                <a:cs typeface="Arial" pitchFamily="34" charset="0"/>
              </a:rPr>
              <a:t>Vrnjačka</a:t>
            </a:r>
            <a:r>
              <a:rPr lang="en-US" sz="1200" b="1" kern="0" dirty="0" smtClean="0">
                <a:solidFill>
                  <a:schemeClr val="bg1"/>
                </a:solidFill>
                <a:cs typeface="Arial" pitchFamily="34" charset="0"/>
              </a:rPr>
              <a:t> Banja, Banja</a:t>
            </a:r>
            <a:r>
              <a:rPr lang="sr-Latn-RS" sz="1200" b="1" kern="0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sz="1200" b="1" kern="0" dirty="0" smtClean="0">
                <a:solidFill>
                  <a:schemeClr val="bg1"/>
                </a:solidFill>
                <a:cs typeface="Arial" pitchFamily="34" charset="0"/>
              </a:rPr>
              <a:t>Koviljača, </a:t>
            </a:r>
            <a:r>
              <a:rPr lang="sr-Latn-RS" sz="1200" b="1" kern="0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sz="1200" b="1" kern="0" dirty="0" smtClean="0">
                <a:solidFill>
                  <a:schemeClr val="bg1"/>
                </a:solidFill>
                <a:cs typeface="Arial" pitchFamily="34" charset="0"/>
              </a:rPr>
              <a:t>Loznica, Šabac,</a:t>
            </a:r>
            <a:r>
              <a:rPr lang="sr-Latn-RS" sz="1200" b="1" kern="0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vi-VN" sz="1200" b="1" kern="0" dirty="0" smtClean="0">
                <a:solidFill>
                  <a:schemeClr val="bg1"/>
                </a:solidFill>
                <a:cs typeface="Arial" pitchFamily="34" charset="0"/>
              </a:rPr>
              <a:t>Aranđelovac, Vranje, Leskovac, Čačak, Guča, </a:t>
            </a:r>
            <a:endParaRPr lang="sr-Latn-RS" sz="1200" b="1" kern="0" dirty="0" smtClean="0">
              <a:solidFill>
                <a:schemeClr val="bg1"/>
              </a:solidFill>
              <a:cs typeface="Arial" pitchFamily="34" charset="0"/>
            </a:endParaRPr>
          </a:p>
          <a:p>
            <a:pPr>
              <a:defRPr/>
            </a:pPr>
            <a:r>
              <a:rPr lang="vi-VN" sz="1200" b="1" kern="0" dirty="0" smtClean="0">
                <a:solidFill>
                  <a:schemeClr val="bg1"/>
                </a:solidFill>
                <a:cs typeface="Arial" pitchFamily="34" charset="0"/>
              </a:rPr>
              <a:t>Cer, Gučevo, Soko Banja, Banja Ždrelo, Petrovac, Srebrno</a:t>
            </a:r>
            <a:r>
              <a:rPr lang="sr-Latn-RS" sz="1200" b="1" kern="0" dirty="0" smtClean="0">
                <a:solidFill>
                  <a:schemeClr val="bg1"/>
                </a:solidFill>
                <a:cs typeface="Arial" pitchFamily="34" charset="0"/>
              </a:rPr>
              <a:t> J</a:t>
            </a:r>
            <a:r>
              <a:rPr lang="vi-VN" sz="1200" b="1" kern="0" dirty="0" smtClean="0">
                <a:solidFill>
                  <a:schemeClr val="bg1"/>
                </a:solidFill>
                <a:cs typeface="Arial" pitchFamily="34" charset="0"/>
              </a:rPr>
              <a:t>ezero,</a:t>
            </a:r>
            <a:r>
              <a:rPr lang="sr-Latn-RS" sz="1200" b="1" kern="0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vi-VN" sz="1200" b="1" kern="0" dirty="0" smtClean="0">
                <a:solidFill>
                  <a:schemeClr val="bg1"/>
                </a:solidFill>
                <a:cs typeface="Arial" pitchFamily="34" charset="0"/>
              </a:rPr>
              <a:t>Viminacijum</a:t>
            </a:r>
            <a:r>
              <a:rPr lang="sr-Latn-RS" sz="1200" b="1" kern="0" dirty="0" smtClean="0">
                <a:solidFill>
                  <a:schemeClr val="bg1"/>
                </a:solidFill>
                <a:cs typeface="Arial" pitchFamily="34" charset="0"/>
              </a:rPr>
              <a:t>, Valjevo, Sremska Mitrovica</a:t>
            </a:r>
            <a:r>
              <a:rPr lang="en-US" sz="1200" b="1" kern="0" dirty="0" smtClean="0">
                <a:solidFill>
                  <a:schemeClr val="bg1"/>
                </a:solidFill>
                <a:cs typeface="Arial" pitchFamily="34" charset="0"/>
              </a:rPr>
              <a:t>, </a:t>
            </a:r>
            <a:r>
              <a:rPr lang="sr-Latn-RS" sz="1200" b="1" kern="0" dirty="0" smtClean="0">
                <a:solidFill>
                  <a:schemeClr val="bg1"/>
                </a:solidFill>
                <a:cs typeface="Arial" pitchFamily="34" charset="0"/>
              </a:rPr>
              <a:t>Topola, Donji Milanovac.</a:t>
            </a:r>
          </a:p>
          <a:p>
            <a:pPr>
              <a:defRPr/>
            </a:pPr>
            <a:endParaRPr lang="sr-Latn-RS" sz="400" b="1" dirty="0" smtClean="0">
              <a:solidFill>
                <a:schemeClr val="bg1"/>
              </a:solidFill>
              <a:cs typeface="Arial" pitchFamily="34" charset="0"/>
            </a:endParaRPr>
          </a:p>
          <a:p>
            <a:pPr>
              <a:defRPr/>
            </a:pPr>
            <a:endParaRPr lang="sr-Latn-R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-49213" y="2058966"/>
            <a:ext cx="1414811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sr-Latn-RS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REALIZACIJA </a:t>
            </a:r>
          </a:p>
          <a:p>
            <a:pPr>
              <a:defRPr/>
            </a:pPr>
            <a:r>
              <a:rPr lang="sr-Latn-RS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UZORAKA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-49213" y="3014219"/>
            <a:ext cx="1769331" cy="605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sr-Latn-RS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ETAPE UZORAKA</a:t>
            </a:r>
            <a:endParaRPr lang="sr-Latn-RS" sz="3200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-49213" y="4286256"/>
            <a:ext cx="1212191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sr-Latn-RS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DINAMIKA</a:t>
            </a:r>
            <a:endParaRPr lang="sr-Latn-RS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>
          <a:xfrm>
            <a:off x="879475" y="3789363"/>
            <a:ext cx="8229600" cy="1143000"/>
          </a:xfrm>
        </p:spPr>
        <p:txBody>
          <a:bodyPr/>
          <a:lstStyle/>
          <a:p>
            <a:pPr algn="l" eaLnBrk="1" hangingPunct="1"/>
            <a:r>
              <a:rPr lang="sr-Latn-RS" sz="3200" b="1" dirty="0"/>
              <a:t>HVALA NA PAŽNJI</a:t>
            </a:r>
            <a:r>
              <a:rPr lang="sr-Latn-RS" b="1" dirty="0">
                <a:solidFill>
                  <a:srgbClr val="D51D2A"/>
                </a:solidFill>
              </a:rPr>
              <a:t/>
            </a:r>
            <a:br>
              <a:rPr lang="sr-Latn-RS" b="1" dirty="0">
                <a:solidFill>
                  <a:srgbClr val="D51D2A"/>
                </a:solidFill>
              </a:rPr>
            </a:br>
            <a:r>
              <a:rPr lang="sr-Latn-RS" b="1" dirty="0">
                <a:solidFill>
                  <a:srgbClr val="D51D2A"/>
                </a:solidFill>
              </a:rPr>
              <a:t/>
            </a:r>
            <a:br>
              <a:rPr lang="sr-Latn-RS" b="1" dirty="0">
                <a:solidFill>
                  <a:srgbClr val="D51D2A"/>
                </a:solidFill>
              </a:rPr>
            </a:br>
            <a:r>
              <a:rPr lang="sr-Latn-RS" b="1" dirty="0">
                <a:solidFill>
                  <a:srgbClr val="D51D2A"/>
                </a:solidFill>
              </a:rPr>
              <a:t/>
            </a:r>
            <a:br>
              <a:rPr lang="sr-Latn-RS" b="1" dirty="0">
                <a:solidFill>
                  <a:srgbClr val="D51D2A"/>
                </a:solidFill>
              </a:rPr>
            </a:br>
            <a:r>
              <a:rPr lang="en-US" sz="3200" b="1" dirty="0">
                <a:solidFill>
                  <a:srgbClr val="D51D2A"/>
                </a:solidFill>
              </a:rPr>
              <a:t>TURISTI</a:t>
            </a:r>
            <a:r>
              <a:rPr lang="sr-Latn-RS" sz="3200" b="1" dirty="0">
                <a:solidFill>
                  <a:srgbClr val="D51D2A"/>
                </a:solidFill>
              </a:rPr>
              <a:t>ČKA ORGANIZACIJA SRBIJE </a:t>
            </a:r>
            <a:r>
              <a:rPr lang="sr-Latn-RS" sz="3200" b="1" dirty="0"/>
              <a:t/>
            </a:r>
            <a:br>
              <a:rPr lang="sr-Latn-RS" sz="3200" b="1" dirty="0"/>
            </a:br>
            <a:r>
              <a:rPr lang="sr-Latn-RS" sz="2000" b="1" dirty="0">
                <a:solidFill>
                  <a:srgbClr val="808080"/>
                </a:solidFill>
              </a:rPr>
              <a:t>Čika Ljubina, 11000 Београд</a:t>
            </a:r>
            <a:br>
              <a:rPr lang="sr-Latn-RS" sz="2000" b="1" dirty="0">
                <a:solidFill>
                  <a:srgbClr val="808080"/>
                </a:solidFill>
              </a:rPr>
            </a:br>
            <a:r>
              <a:rPr lang="sr-Latn-RS" sz="2400" b="1" dirty="0"/>
              <a:t>www.srbija.travel</a:t>
            </a:r>
            <a:br>
              <a:rPr lang="sr-Latn-RS" sz="2400" b="1" dirty="0"/>
            </a:br>
            <a:r>
              <a:rPr lang="sr-Latn-RS" b="1" dirty="0">
                <a:solidFill>
                  <a:srgbClr val="D51D2A"/>
                </a:solidFill>
              </a:rPr>
              <a:t/>
            </a:r>
            <a:br>
              <a:rPr lang="sr-Latn-RS" b="1" dirty="0">
                <a:solidFill>
                  <a:srgbClr val="D51D2A"/>
                </a:solidFill>
              </a:rPr>
            </a:br>
            <a:endParaRPr lang="sr-Latn-RS" b="1" dirty="0">
              <a:solidFill>
                <a:srgbClr val="D51D2A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5539298"/>
            <a:ext cx="63722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1000" dirty="0">
                <a:latin typeface="Calibri" pitchFamily="34" charset="0"/>
              </a:rPr>
              <a:t>Ovaj dokument predstavlja isključivu imovinu TOS. TOS zadržava sva autorska i druga prava, bez ograničenja, nad svim informacijama iz ovog dokumenta. Primalac ovog dokumenta obavezuje se da ga zadrži tajnim i da neće otkrivati sve ili deo njegovog sadržaja bilo kojoj trećoj strani bez prethodne pismene saglasnosti TOS. </a:t>
            </a:r>
            <a:endParaRPr lang="en-GB" sz="1000" dirty="0">
              <a:latin typeface="Calibri" pitchFamily="34" charset="0"/>
            </a:endParaRPr>
          </a:p>
        </p:txBody>
      </p:sp>
      <p:pic>
        <p:nvPicPr>
          <p:cNvPr id="5" name="Picture 4" descr="Pro-Pozitiv: Po&amp;ccaron;etna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357166"/>
            <a:ext cx="2843213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929058" y="285728"/>
            <a:ext cx="4357718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sz="1000" b="0" i="0" u="none" strike="noStrike" cap="none" normalizeH="0" baseline="0" dirty="0">
                <a:ln>
                  <a:noFill/>
                </a:ln>
                <a:solidFill>
                  <a:srgbClr val="24406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Agencija za istraživanje tržišta i javnog mnjenja</a:t>
            </a:r>
            <a:endParaRPr kumimoji="0" lang="sr-Latn-R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sz="1000" b="0" i="0" u="none" strike="noStrike" cap="none" normalizeH="0" baseline="0" dirty="0">
                <a:ln>
                  <a:noFill/>
                </a:ln>
                <a:solidFill>
                  <a:srgbClr val="24406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Preduzeće za profesionalnu rehabilitaciju i zapošljavanje osoba sa invaliditetom</a:t>
            </a:r>
            <a:endParaRPr kumimoji="0" lang="sr-Latn-R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sz="1000" b="0" i="0" u="none" strike="noStrike" cap="none" normalizeH="0" baseline="0" dirty="0">
                <a:ln>
                  <a:noFill/>
                </a:ln>
                <a:solidFill>
                  <a:srgbClr val="24406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Makedonska 11/V, 11000 Beograd</a:t>
            </a:r>
            <a:endParaRPr kumimoji="0" lang="sr-Latn-R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sz="1000" b="0" i="0" u="none" strike="noStrike" cap="none" normalizeH="0" baseline="0" dirty="0">
                <a:ln>
                  <a:noFill/>
                </a:ln>
                <a:solidFill>
                  <a:srgbClr val="24406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Tel. +381 60 50 55 116</a:t>
            </a:r>
            <a:endParaRPr kumimoji="0" lang="sr-Latn-RS" sz="1000" b="0" i="0" u="none" strike="noStrike" cap="none" normalizeH="0" baseline="0" dirty="0">
              <a:ln>
                <a:noFill/>
              </a:ln>
              <a:solidFill>
                <a:srgbClr val="24406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  <a:hlinkClick r:id="rId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rgbClr val="24406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  <a:hlinkClick r:id="rId4"/>
              </a:rPr>
              <a:t>www.pro-pozitiv.com</a:t>
            </a: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rgbClr val="24406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rgbClr val="24406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  <a:hlinkClick r:id="rId5"/>
              </a:rPr>
              <a:t>office@pro-pozitiv.com</a:t>
            </a: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rgbClr val="24406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4"/>
          <p:cNvGrpSpPr/>
          <p:nvPr/>
        </p:nvGrpSpPr>
        <p:grpSpPr>
          <a:xfrm>
            <a:off x="5214" y="764704"/>
            <a:ext cx="9138786" cy="4617720"/>
            <a:chOff x="-1343839" y="1217239"/>
            <a:chExt cx="14882872" cy="5640762"/>
          </a:xfrm>
          <a:solidFill>
            <a:schemeClr val="accent1"/>
          </a:solidFill>
        </p:grpSpPr>
        <p:sp>
          <p:nvSpPr>
            <p:cNvPr id="15" name="Rectangle 6"/>
            <p:cNvSpPr>
              <a:spLocks noChangeArrowheads="1"/>
            </p:cNvSpPr>
            <p:nvPr/>
          </p:nvSpPr>
          <p:spPr bwMode="auto">
            <a:xfrm>
              <a:off x="10924038" y="1217239"/>
              <a:ext cx="2614995" cy="476726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6" name="Freeform 7"/>
            <p:cNvSpPr>
              <a:spLocks/>
            </p:cNvSpPr>
            <p:nvPr/>
          </p:nvSpPr>
          <p:spPr bwMode="auto">
            <a:xfrm>
              <a:off x="10924369" y="1222832"/>
              <a:ext cx="757238" cy="520699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77" y="275"/>
                </a:cxn>
                <a:cxn ang="0">
                  <a:pos x="477" y="3280"/>
                </a:cxn>
                <a:cxn ang="0">
                  <a:pos x="0" y="3003"/>
                </a:cxn>
                <a:cxn ang="0">
                  <a:pos x="0" y="0"/>
                </a:cxn>
              </a:cxnLst>
              <a:rect l="0" t="0" r="r" b="b"/>
              <a:pathLst>
                <a:path w="477" h="3280">
                  <a:moveTo>
                    <a:pt x="0" y="0"/>
                  </a:moveTo>
                  <a:lnTo>
                    <a:pt x="477" y="275"/>
                  </a:lnTo>
                  <a:lnTo>
                    <a:pt x="477" y="3280"/>
                  </a:lnTo>
                  <a:lnTo>
                    <a:pt x="0" y="300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7" name="Rectangle 6"/>
            <p:cNvSpPr>
              <a:spLocks noChangeArrowheads="1"/>
            </p:cNvSpPr>
            <p:nvPr/>
          </p:nvSpPr>
          <p:spPr bwMode="auto">
            <a:xfrm>
              <a:off x="-1343839" y="1651000"/>
              <a:ext cx="2597987" cy="476726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8" name="Freeform 7"/>
            <p:cNvSpPr>
              <a:spLocks/>
            </p:cNvSpPr>
            <p:nvPr/>
          </p:nvSpPr>
          <p:spPr bwMode="auto">
            <a:xfrm flipH="1">
              <a:off x="515527" y="1651000"/>
              <a:ext cx="757238" cy="52070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77" y="275"/>
                </a:cxn>
                <a:cxn ang="0">
                  <a:pos x="477" y="3280"/>
                </a:cxn>
                <a:cxn ang="0">
                  <a:pos x="0" y="3003"/>
                </a:cxn>
                <a:cxn ang="0">
                  <a:pos x="0" y="0"/>
                </a:cxn>
              </a:cxnLst>
              <a:rect l="0" t="0" r="r" b="b"/>
              <a:pathLst>
                <a:path w="477" h="3280">
                  <a:moveTo>
                    <a:pt x="0" y="0"/>
                  </a:moveTo>
                  <a:lnTo>
                    <a:pt x="477" y="275"/>
                  </a:lnTo>
                  <a:lnTo>
                    <a:pt x="477" y="3280"/>
                  </a:lnTo>
                  <a:lnTo>
                    <a:pt x="0" y="300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9" name="Rectangle 6"/>
            <p:cNvSpPr>
              <a:spLocks noChangeArrowheads="1"/>
            </p:cNvSpPr>
            <p:nvPr/>
          </p:nvSpPr>
          <p:spPr bwMode="auto">
            <a:xfrm>
              <a:off x="2489200" y="1651000"/>
              <a:ext cx="9191625" cy="4767263"/>
            </a:xfrm>
            <a:prstGeom prst="rect">
              <a:avLst/>
            </a:prstGeom>
            <a:solidFill>
              <a:schemeClr val="accent5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0" name="Freeform 7"/>
            <p:cNvSpPr>
              <a:spLocks/>
            </p:cNvSpPr>
            <p:nvPr/>
          </p:nvSpPr>
          <p:spPr bwMode="auto">
            <a:xfrm>
              <a:off x="2489200" y="1651000"/>
              <a:ext cx="757238" cy="52070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77" y="275"/>
                </a:cxn>
                <a:cxn ang="0">
                  <a:pos x="477" y="3280"/>
                </a:cxn>
                <a:cxn ang="0">
                  <a:pos x="0" y="3003"/>
                </a:cxn>
                <a:cxn ang="0">
                  <a:pos x="0" y="0"/>
                </a:cxn>
              </a:cxnLst>
              <a:rect l="0" t="0" r="r" b="b"/>
              <a:pathLst>
                <a:path w="477" h="3280">
                  <a:moveTo>
                    <a:pt x="0" y="0"/>
                  </a:moveTo>
                  <a:lnTo>
                    <a:pt x="477" y="275"/>
                  </a:lnTo>
                  <a:lnTo>
                    <a:pt x="477" y="3280"/>
                  </a:lnTo>
                  <a:lnTo>
                    <a:pt x="0" y="300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1" name="Rectangle 8"/>
            <p:cNvSpPr>
              <a:spLocks noChangeArrowheads="1"/>
            </p:cNvSpPr>
            <p:nvPr/>
          </p:nvSpPr>
          <p:spPr bwMode="auto">
            <a:xfrm>
              <a:off x="508000" y="2087563"/>
              <a:ext cx="2738438" cy="4770438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12291" name="Rectangle 3"/>
          <p:cNvSpPr txBox="1">
            <a:spLocks/>
          </p:cNvSpPr>
          <p:nvPr/>
        </p:nvSpPr>
        <p:spPr bwMode="auto">
          <a:xfrm>
            <a:off x="2339975" y="1900238"/>
            <a:ext cx="5862638" cy="355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1">
              <a:spcBef>
                <a:spcPct val="20000"/>
              </a:spcBef>
              <a:buFont typeface="Arial" charset="0"/>
              <a:buNone/>
            </a:pPr>
            <a:r>
              <a:rPr lang="en-US" sz="5400" b="1" dirty="0" smtClean="0">
                <a:solidFill>
                  <a:schemeClr val="bg1"/>
                </a:solidFill>
                <a:latin typeface="Calibri" pitchFamily="34" charset="0"/>
              </a:rPr>
              <a:t>KARAKTERISTIKE STRANIH TURISTA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344613" y="1768475"/>
            <a:ext cx="1120775" cy="12001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72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02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itle 1"/>
          <p:cNvSpPr>
            <a:spLocks/>
          </p:cNvSpPr>
          <p:nvPr/>
        </p:nvSpPr>
        <p:spPr bwMode="auto">
          <a:xfrm>
            <a:off x="0" y="-100013"/>
            <a:ext cx="9144000" cy="936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838200" indent="-838200"/>
            <a:r>
              <a:rPr lang="sr-Latn-RS" sz="3200" b="1" dirty="0" smtClean="0">
                <a:solidFill>
                  <a:srgbClr val="D51D2A"/>
                </a:solidFill>
                <a:latin typeface="Calibri" pitchFamily="34" charset="0"/>
              </a:rPr>
              <a:t>DEMOGRAFSKE KARAKTERISTIKE STRANIH TURISTA</a:t>
            </a:r>
            <a:endParaRPr lang="sr-Latn-RS" sz="3200" b="1" dirty="0">
              <a:solidFill>
                <a:srgbClr val="D51D2A"/>
              </a:solidFill>
              <a:latin typeface="Calibri" pitchFamily="34" charset="0"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-3175" y="5732463"/>
            <a:ext cx="6480175" cy="3508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0">
            <a:noFill/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sr-Latn-RS" sz="1000" dirty="0" smtClean="0">
                <a:latin typeface="+mj-lt"/>
              </a:rPr>
              <a:t>Dem1, Dem2, Dem 3,  Dem 4, Dem 5</a:t>
            </a:r>
            <a:endParaRPr lang="sr-Latn-RS" sz="1000" dirty="0">
              <a:latin typeface="+mj-lt"/>
            </a:endParaRPr>
          </a:p>
          <a:p>
            <a:pPr>
              <a:defRPr/>
            </a:pPr>
            <a:r>
              <a:rPr lang="pt-BR" sz="1000" dirty="0">
                <a:latin typeface="+mj-lt"/>
              </a:rPr>
              <a:t>N= 2,050 (100% populacije stranih turista) </a:t>
            </a:r>
            <a:endParaRPr lang="sr-Latn-RS" sz="1000" dirty="0">
              <a:latin typeface="+mj-lt"/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-132" y="765175"/>
            <a:ext cx="8893307" cy="4679950"/>
            <a:chOff x="-132" y="765175"/>
            <a:chExt cx="8893307" cy="4679950"/>
          </a:xfrm>
        </p:grpSpPr>
        <p:grpSp>
          <p:nvGrpSpPr>
            <p:cNvPr id="2" name="Group 33"/>
            <p:cNvGrpSpPr>
              <a:grpSpLocks/>
            </p:cNvGrpSpPr>
            <p:nvPr/>
          </p:nvGrpSpPr>
          <p:grpSpPr bwMode="auto">
            <a:xfrm>
              <a:off x="323850" y="765175"/>
              <a:ext cx="8569325" cy="4679950"/>
              <a:chOff x="760412" y="1066800"/>
              <a:chExt cx="3581401" cy="1632860"/>
            </a:xfrm>
          </p:grpSpPr>
          <p:sp>
            <p:nvSpPr>
              <p:cNvPr id="35" name="Rounded Rectangle 34"/>
              <p:cNvSpPr/>
              <p:nvPr/>
            </p:nvSpPr>
            <p:spPr>
              <a:xfrm>
                <a:off x="760412" y="1066800"/>
                <a:ext cx="3581401" cy="1626326"/>
              </a:xfrm>
              <a:prstGeom prst="roundRect">
                <a:avLst>
                  <a:gd name="adj" fmla="val 7296"/>
                </a:avLst>
              </a:prstGeom>
              <a:gradFill>
                <a:gsLst>
                  <a:gs pos="500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4200000" scaled="0"/>
              </a:gradFill>
              <a:ln>
                <a:noFill/>
              </a:ln>
              <a:effectLst>
                <a:outerShdw blurRad="139700" dist="50800" dir="2700000" algn="tl" rotWithShape="0">
                  <a:prstClr val="black">
                    <a:alpha val="32000"/>
                  </a:prstClr>
                </a:outerShdw>
              </a:effectLst>
              <a:scene3d>
                <a:camera prst="orthographicFront"/>
                <a:lightRig rig="threePt" dir="t"/>
              </a:scene3d>
              <a:sp3d contourW="12700">
                <a:bevelT w="38100" h="38100"/>
                <a:contourClr>
                  <a:schemeClr val="bg1">
                    <a:lumMod val="75000"/>
                  </a:schemeClr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tIns="155448" rIns="274320"/>
              <a:lstStyle/>
              <a:p>
                <a:pPr>
                  <a:defRPr/>
                </a:pPr>
                <a:endParaRPr lang="sr-Latn-RS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782970" y="1515449"/>
                <a:ext cx="3558843" cy="118421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tIns="228600" rIns="274320" bIns="274320"/>
              <a:lstStyle/>
              <a:p>
                <a:pPr>
                  <a:defRPr/>
                </a:pPr>
                <a:endParaRPr lang="sr-Latn-RS" ker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aphicFrame>
          <p:nvGraphicFramePr>
            <p:cNvPr id="24" name="Chart 1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360642658"/>
                </p:ext>
              </p:extLst>
            </p:nvPr>
          </p:nvGraphicFramePr>
          <p:xfrm>
            <a:off x="1571604" y="857232"/>
            <a:ext cx="7302500" cy="78581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25" name="Chart 1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459084460"/>
                </p:ext>
              </p:extLst>
            </p:nvPr>
          </p:nvGraphicFramePr>
          <p:xfrm>
            <a:off x="1571604" y="1785926"/>
            <a:ext cx="7302500" cy="78581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pSp>
          <p:nvGrpSpPr>
            <p:cNvPr id="3" name="Group 2"/>
            <p:cNvGrpSpPr>
              <a:grpSpLocks/>
            </p:cNvGrpSpPr>
            <p:nvPr/>
          </p:nvGrpSpPr>
          <p:grpSpPr bwMode="auto">
            <a:xfrm>
              <a:off x="-132" y="910704"/>
              <a:ext cx="1474787" cy="692809"/>
              <a:chOff x="-23812" y="938312"/>
              <a:chExt cx="1427460" cy="1181471"/>
            </a:xfrm>
          </p:grpSpPr>
          <p:sp>
            <p:nvSpPr>
              <p:cNvPr id="16" name="Rectangle 6"/>
              <p:cNvSpPr>
                <a:spLocks noChangeArrowheads="1"/>
              </p:cNvSpPr>
              <p:nvPr/>
            </p:nvSpPr>
            <p:spPr bwMode="auto">
              <a:xfrm>
                <a:off x="-23812" y="938312"/>
                <a:ext cx="800545" cy="82099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r-Latn-RS"/>
              </a:p>
            </p:txBody>
          </p:sp>
          <p:sp>
            <p:nvSpPr>
              <p:cNvPr id="17" name="Freeform 7"/>
              <p:cNvSpPr>
                <a:spLocks/>
              </p:cNvSpPr>
              <p:nvPr/>
            </p:nvSpPr>
            <p:spPr bwMode="auto">
              <a:xfrm flipH="1">
                <a:off x="159038" y="1222563"/>
                <a:ext cx="620769" cy="8972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77" y="275"/>
                  </a:cxn>
                  <a:cxn ang="0">
                    <a:pos x="477" y="3280"/>
                  </a:cxn>
                  <a:cxn ang="0">
                    <a:pos x="0" y="3003"/>
                  </a:cxn>
                  <a:cxn ang="0">
                    <a:pos x="0" y="0"/>
                  </a:cxn>
                </a:cxnLst>
                <a:rect l="0" t="0" r="r" b="b"/>
                <a:pathLst>
                  <a:path w="477" h="3280">
                    <a:moveTo>
                      <a:pt x="0" y="0"/>
                    </a:moveTo>
                    <a:lnTo>
                      <a:pt x="477" y="275"/>
                    </a:lnTo>
                    <a:lnTo>
                      <a:pt x="477" y="3280"/>
                    </a:lnTo>
                    <a:lnTo>
                      <a:pt x="0" y="300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r-Latn-RS"/>
              </a:p>
            </p:txBody>
          </p:sp>
          <p:sp>
            <p:nvSpPr>
              <p:cNvPr id="18" name="Rectangle 8"/>
              <p:cNvSpPr>
                <a:spLocks noChangeArrowheads="1"/>
              </p:cNvSpPr>
              <p:nvPr/>
            </p:nvSpPr>
            <p:spPr bwMode="auto">
              <a:xfrm>
                <a:off x="152891" y="1297200"/>
                <a:ext cx="1250757" cy="822583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anchor="ctr"/>
              <a:lstStyle/>
              <a:p>
                <a:pPr>
                  <a:defRPr/>
                </a:pPr>
                <a:r>
                  <a:rPr lang="sr-Latn-RS" b="1" dirty="0" smtClean="0">
                    <a:solidFill>
                      <a:schemeClr val="bg1"/>
                    </a:solidFill>
                  </a:rPr>
                  <a:t>POL</a:t>
                </a:r>
                <a:endParaRPr lang="sr-Latn-RS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" name="Group 3"/>
            <p:cNvGrpSpPr>
              <a:grpSpLocks/>
            </p:cNvGrpSpPr>
            <p:nvPr/>
          </p:nvGrpSpPr>
          <p:grpSpPr bwMode="auto">
            <a:xfrm>
              <a:off x="11551" y="1857364"/>
              <a:ext cx="1474787" cy="642942"/>
              <a:chOff x="1588" y="2620269"/>
              <a:chExt cx="1474068" cy="1181471"/>
            </a:xfrm>
          </p:grpSpPr>
          <p:sp>
            <p:nvSpPr>
              <p:cNvPr id="21" name="Rectangle 6"/>
              <p:cNvSpPr>
                <a:spLocks noChangeArrowheads="1"/>
              </p:cNvSpPr>
              <p:nvPr/>
            </p:nvSpPr>
            <p:spPr bwMode="auto">
              <a:xfrm>
                <a:off x="1588" y="2620269"/>
                <a:ext cx="826684" cy="82099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r-Latn-RS"/>
              </a:p>
            </p:txBody>
          </p:sp>
          <p:sp>
            <p:nvSpPr>
              <p:cNvPr id="22" name="Freeform 7"/>
              <p:cNvSpPr>
                <a:spLocks/>
              </p:cNvSpPr>
              <p:nvPr/>
            </p:nvSpPr>
            <p:spPr bwMode="auto">
              <a:xfrm flipH="1">
                <a:off x="190408" y="2904520"/>
                <a:ext cx="641037" cy="8972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77" y="275"/>
                  </a:cxn>
                  <a:cxn ang="0">
                    <a:pos x="477" y="3280"/>
                  </a:cxn>
                  <a:cxn ang="0">
                    <a:pos x="0" y="3003"/>
                  </a:cxn>
                  <a:cxn ang="0">
                    <a:pos x="0" y="0"/>
                  </a:cxn>
                </a:cxnLst>
                <a:rect l="0" t="0" r="r" b="b"/>
                <a:pathLst>
                  <a:path w="477" h="3280">
                    <a:moveTo>
                      <a:pt x="0" y="0"/>
                    </a:moveTo>
                    <a:lnTo>
                      <a:pt x="477" y="275"/>
                    </a:lnTo>
                    <a:lnTo>
                      <a:pt x="477" y="3280"/>
                    </a:lnTo>
                    <a:lnTo>
                      <a:pt x="0" y="300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r-Latn-RS"/>
              </a:p>
            </p:txBody>
          </p:sp>
          <p:sp>
            <p:nvSpPr>
              <p:cNvPr id="23" name="Rectangle 8"/>
              <p:cNvSpPr>
                <a:spLocks noChangeArrowheads="1"/>
              </p:cNvSpPr>
              <p:nvPr/>
            </p:nvSpPr>
            <p:spPr bwMode="auto">
              <a:xfrm>
                <a:off x="184061" y="2979157"/>
                <a:ext cx="1291595" cy="822583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anchor="ctr"/>
              <a:lstStyle/>
              <a:p>
                <a:pPr>
                  <a:defRPr/>
                </a:pPr>
                <a:r>
                  <a:rPr lang="sr-Latn-RS" b="1" dirty="0" smtClean="0">
                    <a:solidFill>
                      <a:schemeClr val="bg1"/>
                    </a:solidFill>
                  </a:rPr>
                  <a:t>STAROST</a:t>
                </a:r>
                <a:endParaRPr lang="sr-Latn-RS" b="1" dirty="0">
                  <a:solidFill>
                    <a:schemeClr val="bg1"/>
                  </a:solidFill>
                </a:endParaRPr>
              </a:p>
            </p:txBody>
          </p:sp>
        </p:grpSp>
        <p:graphicFrame>
          <p:nvGraphicFramePr>
            <p:cNvPr id="37" name="Chart 1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360642658"/>
                </p:ext>
              </p:extLst>
            </p:nvPr>
          </p:nvGraphicFramePr>
          <p:xfrm>
            <a:off x="1571704" y="2714620"/>
            <a:ext cx="7302500" cy="78581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aphicFrame>
          <p:nvGraphicFramePr>
            <p:cNvPr id="38" name="Chart 1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459084460"/>
                </p:ext>
              </p:extLst>
            </p:nvPr>
          </p:nvGraphicFramePr>
          <p:xfrm>
            <a:off x="1571704" y="3643314"/>
            <a:ext cx="7302500" cy="78581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grpSp>
          <p:nvGrpSpPr>
            <p:cNvPr id="39" name="Group 38"/>
            <p:cNvGrpSpPr>
              <a:grpSpLocks/>
            </p:cNvGrpSpPr>
            <p:nvPr/>
          </p:nvGrpSpPr>
          <p:grpSpPr bwMode="auto">
            <a:xfrm>
              <a:off x="-32" y="2769704"/>
              <a:ext cx="1474787" cy="662609"/>
              <a:chOff x="-23812" y="938312"/>
              <a:chExt cx="1427460" cy="1181471"/>
            </a:xfrm>
          </p:grpSpPr>
          <p:sp>
            <p:nvSpPr>
              <p:cNvPr id="40" name="Rectangle 6"/>
              <p:cNvSpPr>
                <a:spLocks noChangeArrowheads="1"/>
              </p:cNvSpPr>
              <p:nvPr/>
            </p:nvSpPr>
            <p:spPr bwMode="auto">
              <a:xfrm>
                <a:off x="-23812" y="938312"/>
                <a:ext cx="800545" cy="82099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r-Latn-RS"/>
              </a:p>
            </p:txBody>
          </p:sp>
          <p:sp>
            <p:nvSpPr>
              <p:cNvPr id="41" name="Freeform 7"/>
              <p:cNvSpPr>
                <a:spLocks/>
              </p:cNvSpPr>
              <p:nvPr/>
            </p:nvSpPr>
            <p:spPr bwMode="auto">
              <a:xfrm flipH="1">
                <a:off x="159038" y="1222563"/>
                <a:ext cx="620769" cy="8972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77" y="275"/>
                  </a:cxn>
                  <a:cxn ang="0">
                    <a:pos x="477" y="3280"/>
                  </a:cxn>
                  <a:cxn ang="0">
                    <a:pos x="0" y="3003"/>
                  </a:cxn>
                  <a:cxn ang="0">
                    <a:pos x="0" y="0"/>
                  </a:cxn>
                </a:cxnLst>
                <a:rect l="0" t="0" r="r" b="b"/>
                <a:pathLst>
                  <a:path w="477" h="3280">
                    <a:moveTo>
                      <a:pt x="0" y="0"/>
                    </a:moveTo>
                    <a:lnTo>
                      <a:pt x="477" y="275"/>
                    </a:lnTo>
                    <a:lnTo>
                      <a:pt x="477" y="3280"/>
                    </a:lnTo>
                    <a:lnTo>
                      <a:pt x="0" y="300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r-Latn-RS"/>
              </a:p>
            </p:txBody>
          </p:sp>
          <p:sp>
            <p:nvSpPr>
              <p:cNvPr id="42" name="Rectangle 8"/>
              <p:cNvSpPr>
                <a:spLocks noChangeArrowheads="1"/>
              </p:cNvSpPr>
              <p:nvPr/>
            </p:nvSpPr>
            <p:spPr bwMode="auto">
              <a:xfrm>
                <a:off x="152891" y="1297200"/>
                <a:ext cx="1250757" cy="822583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anchor="ctr"/>
              <a:lstStyle/>
              <a:p>
                <a:pPr>
                  <a:defRPr/>
                </a:pPr>
                <a:r>
                  <a:rPr lang="sr-Latn-RS" sz="1100" b="1" dirty="0" smtClean="0">
                    <a:solidFill>
                      <a:schemeClr val="bg1"/>
                    </a:solidFill>
                  </a:rPr>
                  <a:t>OBRAZOVANJE</a:t>
                </a:r>
                <a:endParaRPr lang="sr-Latn-RS" sz="110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3" name="Group 42"/>
            <p:cNvGrpSpPr>
              <a:grpSpLocks/>
            </p:cNvGrpSpPr>
            <p:nvPr/>
          </p:nvGrpSpPr>
          <p:grpSpPr bwMode="auto">
            <a:xfrm>
              <a:off x="11651" y="3714752"/>
              <a:ext cx="1474787" cy="642942"/>
              <a:chOff x="1588" y="2620269"/>
              <a:chExt cx="1474068" cy="1181471"/>
            </a:xfrm>
          </p:grpSpPr>
          <p:sp>
            <p:nvSpPr>
              <p:cNvPr id="44" name="Rectangle 6"/>
              <p:cNvSpPr>
                <a:spLocks noChangeArrowheads="1"/>
              </p:cNvSpPr>
              <p:nvPr/>
            </p:nvSpPr>
            <p:spPr bwMode="auto">
              <a:xfrm>
                <a:off x="1588" y="2620269"/>
                <a:ext cx="826684" cy="82099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r-Latn-RS"/>
              </a:p>
            </p:txBody>
          </p:sp>
          <p:sp>
            <p:nvSpPr>
              <p:cNvPr id="45" name="Freeform 7"/>
              <p:cNvSpPr>
                <a:spLocks/>
              </p:cNvSpPr>
              <p:nvPr/>
            </p:nvSpPr>
            <p:spPr bwMode="auto">
              <a:xfrm flipH="1">
                <a:off x="190408" y="2904520"/>
                <a:ext cx="641037" cy="8972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77" y="275"/>
                  </a:cxn>
                  <a:cxn ang="0">
                    <a:pos x="477" y="3280"/>
                  </a:cxn>
                  <a:cxn ang="0">
                    <a:pos x="0" y="3003"/>
                  </a:cxn>
                  <a:cxn ang="0">
                    <a:pos x="0" y="0"/>
                  </a:cxn>
                </a:cxnLst>
                <a:rect l="0" t="0" r="r" b="b"/>
                <a:pathLst>
                  <a:path w="477" h="3280">
                    <a:moveTo>
                      <a:pt x="0" y="0"/>
                    </a:moveTo>
                    <a:lnTo>
                      <a:pt x="477" y="275"/>
                    </a:lnTo>
                    <a:lnTo>
                      <a:pt x="477" y="3280"/>
                    </a:lnTo>
                    <a:lnTo>
                      <a:pt x="0" y="300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r-Latn-RS"/>
              </a:p>
            </p:txBody>
          </p:sp>
          <p:sp>
            <p:nvSpPr>
              <p:cNvPr id="46" name="Rectangle 8"/>
              <p:cNvSpPr>
                <a:spLocks noChangeArrowheads="1"/>
              </p:cNvSpPr>
              <p:nvPr/>
            </p:nvSpPr>
            <p:spPr bwMode="auto">
              <a:xfrm>
                <a:off x="184061" y="2979157"/>
                <a:ext cx="1291595" cy="822583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anchor="ctr"/>
              <a:lstStyle/>
              <a:p>
                <a:pPr>
                  <a:defRPr/>
                </a:pPr>
                <a:r>
                  <a:rPr lang="sr-Latn-RS" b="1" dirty="0" smtClean="0">
                    <a:solidFill>
                      <a:schemeClr val="bg1"/>
                    </a:solidFill>
                  </a:rPr>
                  <a:t>STATUS</a:t>
                </a:r>
                <a:endParaRPr lang="sr-Latn-RS" b="1" dirty="0">
                  <a:solidFill>
                    <a:schemeClr val="bg1"/>
                  </a:solidFill>
                </a:endParaRPr>
              </a:p>
            </p:txBody>
          </p:sp>
        </p:grpSp>
        <p:graphicFrame>
          <p:nvGraphicFramePr>
            <p:cNvPr id="47" name="Chart 1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459084460"/>
                </p:ext>
              </p:extLst>
            </p:nvPr>
          </p:nvGraphicFramePr>
          <p:xfrm>
            <a:off x="1560021" y="4572008"/>
            <a:ext cx="7302500" cy="78581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  <p:grpSp>
          <p:nvGrpSpPr>
            <p:cNvPr id="48" name="Group 47"/>
            <p:cNvGrpSpPr>
              <a:grpSpLocks/>
            </p:cNvGrpSpPr>
            <p:nvPr/>
          </p:nvGrpSpPr>
          <p:grpSpPr bwMode="auto">
            <a:xfrm>
              <a:off x="-32" y="4643446"/>
              <a:ext cx="1474787" cy="642942"/>
              <a:chOff x="1588" y="2620269"/>
              <a:chExt cx="1474068" cy="1181471"/>
            </a:xfrm>
          </p:grpSpPr>
          <p:sp>
            <p:nvSpPr>
              <p:cNvPr id="49" name="Rectangle 6"/>
              <p:cNvSpPr>
                <a:spLocks noChangeArrowheads="1"/>
              </p:cNvSpPr>
              <p:nvPr/>
            </p:nvSpPr>
            <p:spPr bwMode="auto">
              <a:xfrm>
                <a:off x="1588" y="2620269"/>
                <a:ext cx="826684" cy="82099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r-Latn-RS"/>
              </a:p>
            </p:txBody>
          </p:sp>
          <p:sp>
            <p:nvSpPr>
              <p:cNvPr id="50" name="Freeform 7"/>
              <p:cNvSpPr>
                <a:spLocks/>
              </p:cNvSpPr>
              <p:nvPr/>
            </p:nvSpPr>
            <p:spPr bwMode="auto">
              <a:xfrm flipH="1">
                <a:off x="190408" y="2904520"/>
                <a:ext cx="641037" cy="8972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77" y="275"/>
                  </a:cxn>
                  <a:cxn ang="0">
                    <a:pos x="477" y="3280"/>
                  </a:cxn>
                  <a:cxn ang="0">
                    <a:pos x="0" y="3003"/>
                  </a:cxn>
                  <a:cxn ang="0">
                    <a:pos x="0" y="0"/>
                  </a:cxn>
                </a:cxnLst>
                <a:rect l="0" t="0" r="r" b="b"/>
                <a:pathLst>
                  <a:path w="477" h="3280">
                    <a:moveTo>
                      <a:pt x="0" y="0"/>
                    </a:moveTo>
                    <a:lnTo>
                      <a:pt x="477" y="275"/>
                    </a:lnTo>
                    <a:lnTo>
                      <a:pt x="477" y="3280"/>
                    </a:lnTo>
                    <a:lnTo>
                      <a:pt x="0" y="300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r-Latn-RS"/>
              </a:p>
            </p:txBody>
          </p:sp>
          <p:sp>
            <p:nvSpPr>
              <p:cNvPr id="51" name="Rectangle 8"/>
              <p:cNvSpPr>
                <a:spLocks noChangeArrowheads="1"/>
              </p:cNvSpPr>
              <p:nvPr/>
            </p:nvSpPr>
            <p:spPr bwMode="auto">
              <a:xfrm>
                <a:off x="184061" y="2979157"/>
                <a:ext cx="1291595" cy="822583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anchor="ctr"/>
              <a:lstStyle/>
              <a:p>
                <a:pPr>
                  <a:defRPr/>
                </a:pPr>
                <a:r>
                  <a:rPr lang="sr-Latn-RS" b="1" dirty="0" smtClean="0">
                    <a:solidFill>
                      <a:schemeClr val="bg1"/>
                    </a:solidFill>
                  </a:rPr>
                  <a:t>PRIHOD</a:t>
                </a:r>
                <a:endParaRPr lang="sr-Latn-RS" b="1" dirty="0">
                  <a:solidFill>
                    <a:schemeClr val="bg1"/>
                  </a:solidFill>
                </a:endParaRPr>
              </a:p>
            </p:txBody>
          </p:sp>
        </p:grp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323850" y="908050"/>
            <a:ext cx="8640763" cy="4537075"/>
            <a:chOff x="760412" y="1066800"/>
            <a:chExt cx="3581401" cy="1632860"/>
          </a:xfrm>
        </p:grpSpPr>
        <p:sp>
          <p:nvSpPr>
            <p:cNvPr id="35" name="Rounded Rectangle 34"/>
            <p:cNvSpPr/>
            <p:nvPr/>
          </p:nvSpPr>
          <p:spPr>
            <a:xfrm>
              <a:off x="760412" y="1066800"/>
              <a:ext cx="3581401" cy="1626326"/>
            </a:xfrm>
            <a:prstGeom prst="roundRect">
              <a:avLst>
                <a:gd name="adj" fmla="val 7296"/>
              </a:avLst>
            </a:prstGeom>
            <a:gradFill>
              <a:gsLst>
                <a:gs pos="5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4200000" scaled="0"/>
            </a:gradFill>
            <a:ln>
              <a:noFill/>
            </a:ln>
            <a:effectLst>
              <a:outerShdw blurRad="139700" dist="50800" dir="2700000" algn="tl" rotWithShape="0">
                <a:prstClr val="black">
                  <a:alpha val="32000"/>
                </a:prstClr>
              </a:outerShdw>
            </a:effectLst>
            <a:scene3d>
              <a:camera prst="orthographicFront"/>
              <a:lightRig rig="threePt" dir="t"/>
            </a:scene3d>
            <a:sp3d contourW="12700">
              <a:bevelT w="38100" h="38100"/>
              <a:contourClr>
                <a:schemeClr val="bg1">
                  <a:lumMod val="7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4320" tIns="155448" rIns="274320"/>
            <a:lstStyle/>
            <a:p>
              <a:pPr>
                <a:defRPr/>
              </a:pPr>
              <a:endParaRPr lang="sr-Latn-R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783442" y="1515294"/>
              <a:ext cx="3558371" cy="118436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4320" tIns="228600" rIns="274320" bIns="274320"/>
            <a:lstStyle/>
            <a:p>
              <a:pPr>
                <a:defRPr/>
              </a:pPr>
              <a:endParaRPr lang="sr-Latn-RS" ker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3316" name="Title 1"/>
          <p:cNvSpPr>
            <a:spLocks/>
          </p:cNvSpPr>
          <p:nvPr/>
        </p:nvSpPr>
        <p:spPr bwMode="auto">
          <a:xfrm>
            <a:off x="0" y="-26988"/>
            <a:ext cx="9144000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838200" indent="-838200"/>
            <a:r>
              <a:rPr lang="sr-Latn-RS" sz="3200" b="1" dirty="0" smtClean="0">
                <a:solidFill>
                  <a:srgbClr val="D51D2A"/>
                </a:solidFill>
                <a:latin typeface="Calibri" pitchFamily="34" charset="0"/>
              </a:rPr>
              <a:t>REGION IZ KOJEG DOLAZE STRANI TURISTI</a:t>
            </a:r>
            <a:endParaRPr lang="sr-Latn-RS" sz="3200" b="1" dirty="0">
              <a:solidFill>
                <a:srgbClr val="D51D2A"/>
              </a:solidFill>
              <a:latin typeface="Calibri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091238" y="4579938"/>
            <a:ext cx="2382837" cy="723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tIns="228600" rIns="274320" bIns="274320"/>
          <a:lstStyle/>
          <a:p>
            <a:pPr>
              <a:defRPr/>
            </a:pPr>
            <a:endParaRPr lang="sr-Latn-RS" ker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5878948"/>
              </p:ext>
            </p:extLst>
          </p:nvPr>
        </p:nvGraphicFramePr>
        <p:xfrm>
          <a:off x="428597" y="908050"/>
          <a:ext cx="8132792" cy="4395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-3175" y="5589588"/>
            <a:ext cx="6480175" cy="4937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0">
            <a:noFill/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pl-PL" sz="1000" dirty="0" smtClean="0"/>
              <a:t>A2.1 Iz koje zemlje dolazite</a:t>
            </a:r>
            <a:r>
              <a:rPr lang="en-US" sz="1000" dirty="0" smtClean="0"/>
              <a:t> </a:t>
            </a:r>
            <a:r>
              <a:rPr lang="pl-PL" sz="1000" dirty="0" smtClean="0"/>
              <a:t>?</a:t>
            </a:r>
            <a:r>
              <a:rPr lang="en-US" sz="1000" dirty="0"/>
              <a:t> </a:t>
            </a:r>
            <a:r>
              <a:rPr lang="en-US" sz="1000" dirty="0" smtClean="0"/>
              <a:t>(</a:t>
            </a:r>
            <a:r>
              <a:rPr lang="en-US" sz="1000" dirty="0" err="1" smtClean="0"/>
              <a:t>podaci</a:t>
            </a:r>
            <a:r>
              <a:rPr lang="en-US" sz="1000" dirty="0" smtClean="0"/>
              <a:t> </a:t>
            </a:r>
            <a:r>
              <a:rPr lang="en-US" sz="1000" dirty="0" err="1" smtClean="0"/>
              <a:t>su</a:t>
            </a:r>
            <a:r>
              <a:rPr lang="en-US" sz="1000" dirty="0" smtClean="0"/>
              <a:t> u %)</a:t>
            </a:r>
            <a:r>
              <a:rPr lang="pl-PL" sz="1000" dirty="0" smtClean="0"/>
              <a:t> </a:t>
            </a:r>
            <a:endParaRPr lang="en-US" sz="1000" dirty="0" smtClean="0"/>
          </a:p>
          <a:p>
            <a:pPr>
              <a:defRPr/>
            </a:pPr>
            <a:r>
              <a:rPr lang="sr-Latn-RS" sz="1000" dirty="0" smtClean="0"/>
              <a:t>N=</a:t>
            </a:r>
            <a:r>
              <a:rPr lang="en-US" sz="1000" dirty="0" smtClean="0"/>
              <a:t> 2,050</a:t>
            </a:r>
            <a:r>
              <a:rPr lang="sr-Latn-RS" sz="1000" dirty="0" smtClean="0"/>
              <a:t> (100% populacije </a:t>
            </a:r>
            <a:r>
              <a:rPr lang="en-US" sz="1000" dirty="0" err="1" smtClean="0"/>
              <a:t>stranih</a:t>
            </a:r>
            <a:r>
              <a:rPr lang="sr-Latn-RS" sz="1000" dirty="0" smtClean="0"/>
              <a:t> turista)  </a:t>
            </a:r>
          </a:p>
          <a:p>
            <a:pPr>
              <a:defRPr/>
            </a:pPr>
            <a:r>
              <a:rPr lang="sr-Latn-RS" sz="1000" dirty="0" smtClean="0"/>
              <a:t>Ostale zemlje Jugoistočne Evrope su </a:t>
            </a:r>
            <a:r>
              <a:rPr lang="en-US" sz="1000" dirty="0" smtClean="0"/>
              <a:t>: </a:t>
            </a:r>
            <a:r>
              <a:rPr lang="en-US" sz="1000" dirty="0" err="1" smtClean="0"/>
              <a:t>Albanija</a:t>
            </a:r>
            <a:r>
              <a:rPr lang="en-US" sz="1000" dirty="0" smtClean="0"/>
              <a:t>,</a:t>
            </a:r>
            <a:r>
              <a:rPr lang="sr-Latn-RS" sz="1000" dirty="0" smtClean="0"/>
              <a:t> Bugarska, </a:t>
            </a:r>
            <a:r>
              <a:rPr lang="en-US" sz="1000" dirty="0" smtClean="0"/>
              <a:t> </a:t>
            </a:r>
            <a:r>
              <a:rPr lang="en-US" sz="1000" dirty="0" err="1" smtClean="0"/>
              <a:t>Gr</a:t>
            </a:r>
            <a:r>
              <a:rPr lang="sr-Latn-RS" sz="1000" dirty="0" smtClean="0"/>
              <a:t>čka,  Rumunija, Turska, i  Kipar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33"/>
          <p:cNvGrpSpPr>
            <a:grpSpLocks/>
          </p:cNvGrpSpPr>
          <p:nvPr/>
        </p:nvGrpSpPr>
        <p:grpSpPr bwMode="auto">
          <a:xfrm>
            <a:off x="323850" y="765175"/>
            <a:ext cx="8712200" cy="4679950"/>
            <a:chOff x="760412" y="1066800"/>
            <a:chExt cx="3581401" cy="1632860"/>
          </a:xfrm>
        </p:grpSpPr>
        <p:sp>
          <p:nvSpPr>
            <p:cNvPr id="35" name="Rounded Rectangle 34"/>
            <p:cNvSpPr/>
            <p:nvPr/>
          </p:nvSpPr>
          <p:spPr>
            <a:xfrm>
              <a:off x="760412" y="1066800"/>
              <a:ext cx="3581401" cy="1626326"/>
            </a:xfrm>
            <a:prstGeom prst="roundRect">
              <a:avLst>
                <a:gd name="adj" fmla="val 7296"/>
              </a:avLst>
            </a:prstGeom>
            <a:gradFill>
              <a:gsLst>
                <a:gs pos="5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4200000" scaled="0"/>
            </a:gradFill>
            <a:ln>
              <a:noFill/>
            </a:ln>
            <a:effectLst>
              <a:outerShdw blurRad="139700" dist="50800" dir="2700000" algn="tl" rotWithShape="0">
                <a:prstClr val="black">
                  <a:alpha val="32000"/>
                </a:prstClr>
              </a:outerShdw>
            </a:effectLst>
            <a:scene3d>
              <a:camera prst="orthographicFront"/>
              <a:lightRig rig="threePt" dir="t"/>
            </a:scene3d>
            <a:sp3d contourW="12700">
              <a:bevelT w="38100" h="38100"/>
              <a:contourClr>
                <a:schemeClr val="bg1">
                  <a:lumMod val="7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4320" tIns="155448" rIns="274320"/>
            <a:lstStyle/>
            <a:p>
              <a:pPr>
                <a:defRPr/>
              </a:pPr>
              <a:endParaRPr lang="sr-Latn-R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783253" y="1515449"/>
              <a:ext cx="3558560" cy="118421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4320" tIns="228600" rIns="274320" bIns="274320"/>
            <a:lstStyle/>
            <a:p>
              <a:pPr>
                <a:defRPr/>
              </a:pPr>
              <a:endParaRPr lang="sr-Latn-RS" ker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8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0754626"/>
              </p:ext>
            </p:extLst>
          </p:nvPr>
        </p:nvGraphicFramePr>
        <p:xfrm>
          <a:off x="323850" y="765175"/>
          <a:ext cx="8569325" cy="4695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341" name="Title 1"/>
          <p:cNvSpPr>
            <a:spLocks/>
          </p:cNvSpPr>
          <p:nvPr/>
        </p:nvSpPr>
        <p:spPr bwMode="auto">
          <a:xfrm>
            <a:off x="0" y="-100013"/>
            <a:ext cx="9144000" cy="936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838200" indent="-838200"/>
            <a:r>
              <a:rPr lang="en-US" sz="3200" b="1" dirty="0">
                <a:solidFill>
                  <a:srgbClr val="D51D2A"/>
                </a:solidFill>
                <a:latin typeface="Calibri" pitchFamily="34" charset="0"/>
              </a:rPr>
              <a:t>ZEMLJA IZ KOJE DOLAZI </a:t>
            </a:r>
            <a:r>
              <a:rPr lang="sr-Latn-RS" sz="3200" b="1" dirty="0" smtClean="0">
                <a:solidFill>
                  <a:srgbClr val="D51D2A"/>
                </a:solidFill>
                <a:latin typeface="Calibri" pitchFamily="34" charset="0"/>
              </a:rPr>
              <a:t>STRANI TURISTI</a:t>
            </a:r>
            <a:r>
              <a:rPr lang="en-US" sz="3200" b="1" dirty="0" smtClean="0">
                <a:solidFill>
                  <a:srgbClr val="D51D2A"/>
                </a:solidFill>
                <a:latin typeface="Calibri" pitchFamily="34" charset="0"/>
              </a:rPr>
              <a:t>– </a:t>
            </a:r>
            <a:r>
              <a:rPr lang="en-US" sz="3200" b="1" dirty="0">
                <a:solidFill>
                  <a:srgbClr val="D51D2A"/>
                </a:solidFill>
                <a:latin typeface="Calibri" pitchFamily="34" charset="0"/>
              </a:rPr>
              <a:t>Top 15</a:t>
            </a:r>
            <a:endParaRPr lang="sr-Latn-RS" sz="3200" b="1" dirty="0">
              <a:solidFill>
                <a:srgbClr val="D51D2A"/>
              </a:solidFill>
              <a:latin typeface="Calibri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-3175" y="5589588"/>
            <a:ext cx="6480175" cy="4937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0">
            <a:noFill/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pl-PL" sz="1000" dirty="0">
                <a:latin typeface="+mj-lt"/>
              </a:rPr>
              <a:t>A2.1 Iz koje zemlje dolazite? </a:t>
            </a:r>
            <a:endParaRPr lang="en-US" sz="1000" dirty="0">
              <a:latin typeface="+mj-lt"/>
            </a:endParaRPr>
          </a:p>
          <a:p>
            <a:pPr>
              <a:defRPr/>
            </a:pPr>
            <a:r>
              <a:rPr lang="sr-Latn-RS" sz="1000" dirty="0">
                <a:latin typeface="+mj-lt"/>
              </a:rPr>
              <a:t>N=</a:t>
            </a:r>
            <a:r>
              <a:rPr lang="en-US" sz="1000" dirty="0">
                <a:latin typeface="+mj-lt"/>
              </a:rPr>
              <a:t> 2,050</a:t>
            </a:r>
            <a:r>
              <a:rPr lang="sr-Latn-RS" sz="1000" dirty="0">
                <a:latin typeface="+mj-lt"/>
              </a:rPr>
              <a:t> (100% populacije </a:t>
            </a:r>
            <a:r>
              <a:rPr lang="en-US" sz="1000" dirty="0">
                <a:latin typeface="+mj-lt"/>
              </a:rPr>
              <a:t>stranih</a:t>
            </a:r>
            <a:r>
              <a:rPr lang="sr-Latn-RS" sz="1000" dirty="0">
                <a:latin typeface="+mj-lt"/>
              </a:rPr>
              <a:t> turista) </a:t>
            </a:r>
          </a:p>
        </p:txBody>
      </p:sp>
    </p:spTree>
    <p:extLst>
      <p:ext uri="{BB962C8B-B14F-4D97-AF65-F5344CB8AC3E}">
        <p14:creationId xmlns:p14="http://schemas.microsoft.com/office/powerpoint/2010/main" val="13769266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4"/>
          <p:cNvGrpSpPr/>
          <p:nvPr/>
        </p:nvGrpSpPr>
        <p:grpSpPr>
          <a:xfrm>
            <a:off x="5214" y="764704"/>
            <a:ext cx="9138786" cy="4617720"/>
            <a:chOff x="-1343839" y="1217239"/>
            <a:chExt cx="14882872" cy="5640762"/>
          </a:xfrm>
          <a:solidFill>
            <a:schemeClr val="accent1"/>
          </a:solidFill>
        </p:grpSpPr>
        <p:sp>
          <p:nvSpPr>
            <p:cNvPr id="15" name="Rectangle 6"/>
            <p:cNvSpPr>
              <a:spLocks noChangeArrowheads="1"/>
            </p:cNvSpPr>
            <p:nvPr/>
          </p:nvSpPr>
          <p:spPr bwMode="auto">
            <a:xfrm>
              <a:off x="10924038" y="1217239"/>
              <a:ext cx="2614995" cy="476726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6" name="Freeform 7"/>
            <p:cNvSpPr>
              <a:spLocks/>
            </p:cNvSpPr>
            <p:nvPr/>
          </p:nvSpPr>
          <p:spPr bwMode="auto">
            <a:xfrm>
              <a:off x="10924369" y="1222832"/>
              <a:ext cx="757238" cy="520699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77" y="275"/>
                </a:cxn>
                <a:cxn ang="0">
                  <a:pos x="477" y="3280"/>
                </a:cxn>
                <a:cxn ang="0">
                  <a:pos x="0" y="3003"/>
                </a:cxn>
                <a:cxn ang="0">
                  <a:pos x="0" y="0"/>
                </a:cxn>
              </a:cxnLst>
              <a:rect l="0" t="0" r="r" b="b"/>
              <a:pathLst>
                <a:path w="477" h="3280">
                  <a:moveTo>
                    <a:pt x="0" y="0"/>
                  </a:moveTo>
                  <a:lnTo>
                    <a:pt x="477" y="275"/>
                  </a:lnTo>
                  <a:lnTo>
                    <a:pt x="477" y="3280"/>
                  </a:lnTo>
                  <a:lnTo>
                    <a:pt x="0" y="300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7" name="Rectangle 6"/>
            <p:cNvSpPr>
              <a:spLocks noChangeArrowheads="1"/>
            </p:cNvSpPr>
            <p:nvPr/>
          </p:nvSpPr>
          <p:spPr bwMode="auto">
            <a:xfrm>
              <a:off x="-1343839" y="1651000"/>
              <a:ext cx="2597987" cy="476726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8" name="Freeform 7"/>
            <p:cNvSpPr>
              <a:spLocks/>
            </p:cNvSpPr>
            <p:nvPr/>
          </p:nvSpPr>
          <p:spPr bwMode="auto">
            <a:xfrm flipH="1">
              <a:off x="515527" y="1651000"/>
              <a:ext cx="757238" cy="52070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77" y="275"/>
                </a:cxn>
                <a:cxn ang="0">
                  <a:pos x="477" y="3280"/>
                </a:cxn>
                <a:cxn ang="0">
                  <a:pos x="0" y="3003"/>
                </a:cxn>
                <a:cxn ang="0">
                  <a:pos x="0" y="0"/>
                </a:cxn>
              </a:cxnLst>
              <a:rect l="0" t="0" r="r" b="b"/>
              <a:pathLst>
                <a:path w="477" h="3280">
                  <a:moveTo>
                    <a:pt x="0" y="0"/>
                  </a:moveTo>
                  <a:lnTo>
                    <a:pt x="477" y="275"/>
                  </a:lnTo>
                  <a:lnTo>
                    <a:pt x="477" y="3280"/>
                  </a:lnTo>
                  <a:lnTo>
                    <a:pt x="0" y="300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9" name="Rectangle 6"/>
            <p:cNvSpPr>
              <a:spLocks noChangeArrowheads="1"/>
            </p:cNvSpPr>
            <p:nvPr/>
          </p:nvSpPr>
          <p:spPr bwMode="auto">
            <a:xfrm>
              <a:off x="2489200" y="1651000"/>
              <a:ext cx="9191625" cy="4767263"/>
            </a:xfrm>
            <a:prstGeom prst="rect">
              <a:avLst/>
            </a:prstGeom>
            <a:solidFill>
              <a:schemeClr val="accent5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0" name="Freeform 7"/>
            <p:cNvSpPr>
              <a:spLocks/>
            </p:cNvSpPr>
            <p:nvPr/>
          </p:nvSpPr>
          <p:spPr bwMode="auto">
            <a:xfrm>
              <a:off x="2489200" y="1651000"/>
              <a:ext cx="757238" cy="52070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77" y="275"/>
                </a:cxn>
                <a:cxn ang="0">
                  <a:pos x="477" y="3280"/>
                </a:cxn>
                <a:cxn ang="0">
                  <a:pos x="0" y="3003"/>
                </a:cxn>
                <a:cxn ang="0">
                  <a:pos x="0" y="0"/>
                </a:cxn>
              </a:cxnLst>
              <a:rect l="0" t="0" r="r" b="b"/>
              <a:pathLst>
                <a:path w="477" h="3280">
                  <a:moveTo>
                    <a:pt x="0" y="0"/>
                  </a:moveTo>
                  <a:lnTo>
                    <a:pt x="477" y="275"/>
                  </a:lnTo>
                  <a:lnTo>
                    <a:pt x="477" y="3280"/>
                  </a:lnTo>
                  <a:lnTo>
                    <a:pt x="0" y="300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1" name="Rectangle 8"/>
            <p:cNvSpPr>
              <a:spLocks noChangeArrowheads="1"/>
            </p:cNvSpPr>
            <p:nvPr/>
          </p:nvSpPr>
          <p:spPr bwMode="auto">
            <a:xfrm>
              <a:off x="508000" y="2087563"/>
              <a:ext cx="2738438" cy="4770438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12291" name="Rectangle 3"/>
          <p:cNvSpPr txBox="1">
            <a:spLocks/>
          </p:cNvSpPr>
          <p:nvPr/>
        </p:nvSpPr>
        <p:spPr bwMode="auto">
          <a:xfrm>
            <a:off x="2339975" y="1900238"/>
            <a:ext cx="5862638" cy="355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1">
              <a:spcBef>
                <a:spcPct val="20000"/>
              </a:spcBef>
              <a:buFont typeface="Arial" charset="0"/>
              <a:buNone/>
            </a:pPr>
            <a:r>
              <a:rPr lang="en-US" sz="4000" b="1" dirty="0" smtClean="0">
                <a:solidFill>
                  <a:schemeClr val="bg1"/>
                </a:solidFill>
                <a:latin typeface="Calibri" pitchFamily="34" charset="0"/>
              </a:rPr>
              <a:t>ISKUSTVA PRETHODNIH TURISTIČKIH POSETA SRBIJI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344613" y="1768475"/>
            <a:ext cx="1120820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72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0</a:t>
            </a:r>
            <a:r>
              <a:rPr lang="sr-Latn-RS" sz="72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3</a:t>
            </a:r>
            <a:endParaRPr lang="en-US" sz="7200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2349</TotalTime>
  <Words>1580</Words>
  <Application>Microsoft Office PowerPoint</Application>
  <PresentationFormat>On-screen Show (4:3)</PresentationFormat>
  <Paragraphs>201</Paragraphs>
  <Slides>40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       Stavovi i ponašanje stranih turista u Srbiji 2016     ТURISTIČKA ORGANIZACIJA SRBIJE www.srbija.travel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HVALA NA PAŽNJI   TURISTIČKA ORGANIZACIJA SRBIJE  Čika Ljubina, 11000 Београд www.srbija.travel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National Tourism Organisation of Serbia London, November 9, 2009</dc:title>
  <dc:creator>Vladimir Vukovic</dc:creator>
  <cp:lastModifiedBy>Aleksandar Susa</cp:lastModifiedBy>
  <cp:revision>230</cp:revision>
  <dcterms:created xsi:type="dcterms:W3CDTF">2009-11-06T11:19:45Z</dcterms:created>
  <dcterms:modified xsi:type="dcterms:W3CDTF">2017-06-01T11:33:51Z</dcterms:modified>
</cp:coreProperties>
</file>